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5"/>
  </p:sldMasterIdLst>
  <p:notesMasterIdLst>
    <p:notesMasterId r:id="rId25"/>
  </p:notesMasterIdLst>
  <p:handoutMasterIdLst>
    <p:handoutMasterId r:id="rId26"/>
  </p:handoutMasterIdLst>
  <p:sldIdLst>
    <p:sldId id="286" r:id="rId6"/>
    <p:sldId id="300" r:id="rId7"/>
    <p:sldId id="339" r:id="rId8"/>
    <p:sldId id="340" r:id="rId9"/>
    <p:sldId id="343" r:id="rId10"/>
    <p:sldId id="346" r:id="rId11"/>
    <p:sldId id="341" r:id="rId12"/>
    <p:sldId id="344" r:id="rId13"/>
    <p:sldId id="349" r:id="rId14"/>
    <p:sldId id="350" r:id="rId15"/>
    <p:sldId id="351" r:id="rId16"/>
    <p:sldId id="352" r:id="rId17"/>
    <p:sldId id="353" r:id="rId18"/>
    <p:sldId id="345" r:id="rId19"/>
    <p:sldId id="348" r:id="rId20"/>
    <p:sldId id="347" r:id="rId21"/>
    <p:sldId id="354" r:id="rId22"/>
    <p:sldId id="342" r:id="rId23"/>
    <p:sldId id="324" r:id="rId24"/>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28">
          <p15:clr>
            <a:srgbClr val="A4A3A4"/>
          </p15:clr>
        </p15:guide>
        <p15:guide id="3" pos="2823">
          <p15:clr>
            <a:srgbClr val="A4A3A4"/>
          </p15:clr>
        </p15:guide>
        <p15:guide id="4" pos="2880">
          <p15:clr>
            <a:srgbClr val="A4A3A4"/>
          </p15:clr>
        </p15:guide>
        <p15:guide id="5" pos="288">
          <p15:clr>
            <a:srgbClr val="A4A3A4"/>
          </p15:clr>
        </p15:guide>
        <p15:guide id="6" pos="54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ge" initials="LG"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94E8"/>
    <a:srgbClr val="131E59"/>
    <a:srgbClr val="008AC9"/>
    <a:srgbClr val="2649FF"/>
    <a:srgbClr val="1187A0"/>
    <a:srgbClr val="0E72A7"/>
    <a:srgbClr val="1083CF"/>
    <a:srgbClr val="192C6C"/>
    <a:srgbClr val="1189B5"/>
    <a:srgbClr val="CFF1F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0794" autoAdjust="0"/>
  </p:normalViewPr>
  <p:slideViewPr>
    <p:cSldViewPr snapToGrid="0" snapToObjects="1">
      <p:cViewPr varScale="1">
        <p:scale>
          <a:sx n="135" d="100"/>
          <a:sy n="135" d="100"/>
        </p:scale>
        <p:origin x="1008" y="108"/>
      </p:cViewPr>
      <p:guideLst>
        <p:guide orient="horz" pos="1620"/>
        <p:guide pos="2928"/>
        <p:guide pos="2823"/>
        <p:guide pos="2880"/>
        <p:guide pos="288"/>
        <p:guide pos="54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de-DE" smtClean="0"/>
              <a:t>25.11.2016</a:t>
            </a:r>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smtClean="0"/>
              <a:t>GFT Group</a:t>
            </a:r>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AF8682-5238-744E-880D-1D2793086B27}" type="slidenum">
              <a:rPr lang="de-DE" smtClean="0"/>
              <a:pPr/>
              <a:t>‹#›</a:t>
            </a:fld>
            <a:endParaRPr lang="de-DE" dirty="0"/>
          </a:p>
        </p:txBody>
      </p:sp>
    </p:spTree>
    <p:extLst>
      <p:ext uri="{BB962C8B-B14F-4D97-AF65-F5344CB8AC3E}">
        <p14:creationId xmlns:p14="http://schemas.microsoft.com/office/powerpoint/2010/main" val="186373537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de-DE" smtClean="0"/>
              <a:t>25.11.2016</a:t>
            </a:r>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de-DE" smtClean="0"/>
              <a:t>GFT Group</a:t>
            </a:r>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0BA478-331B-4C41-B0D5-A69E59A4437F}" type="slidenum">
              <a:rPr lang="de-DE" smtClean="0"/>
              <a:pPr/>
              <a:t>‹#›</a:t>
            </a:fld>
            <a:endParaRPr lang="de-DE" dirty="0"/>
          </a:p>
        </p:txBody>
      </p:sp>
    </p:spTree>
    <p:extLst>
      <p:ext uri="{BB962C8B-B14F-4D97-AF65-F5344CB8AC3E}">
        <p14:creationId xmlns:p14="http://schemas.microsoft.com/office/powerpoint/2010/main" val="1832403913"/>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3</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889171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12</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878208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13</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6487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14</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377315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15</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35392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16</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626529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17</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32406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18</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04479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4</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89560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5</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1746483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6</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261016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7</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192747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8</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196581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9</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43423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10</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133290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baseline="0" dirty="0" smtClean="0"/>
          </a:p>
          <a:p>
            <a:endParaRPr lang="pl-PL" dirty="0"/>
          </a:p>
        </p:txBody>
      </p:sp>
      <p:sp>
        <p:nvSpPr>
          <p:cNvPr id="4" name="Slide Number Placeholder 3"/>
          <p:cNvSpPr>
            <a:spLocks noGrp="1"/>
          </p:cNvSpPr>
          <p:nvPr>
            <p:ph type="sldNum" sz="quarter" idx="10"/>
          </p:nvPr>
        </p:nvSpPr>
        <p:spPr/>
        <p:txBody>
          <a:bodyPr/>
          <a:lstStyle/>
          <a:p>
            <a:fld id="{150BA478-331B-4C41-B0D5-A69E59A4437F}" type="slidenum">
              <a:rPr lang="de-DE" smtClean="0"/>
              <a:pPr/>
              <a:t>11</a:t>
            </a:fld>
            <a:endParaRPr lang="de-DE" dirty="0"/>
          </a:p>
        </p:txBody>
      </p:sp>
      <p:sp>
        <p:nvSpPr>
          <p:cNvPr id="6" name="Footer Placeholder 5"/>
          <p:cNvSpPr>
            <a:spLocks noGrp="1"/>
          </p:cNvSpPr>
          <p:nvPr>
            <p:ph type="ftr" sz="quarter" idx="12"/>
          </p:nvPr>
        </p:nvSpPr>
        <p:spPr/>
        <p:txBody>
          <a:bodyPr/>
          <a:lstStyle/>
          <a:p>
            <a:r>
              <a:rPr lang="de-DE" smtClean="0"/>
              <a:t>GFT Group</a:t>
            </a:r>
            <a:endParaRPr lang="de-DE" dirty="0"/>
          </a:p>
        </p:txBody>
      </p:sp>
    </p:spTree>
    <p:extLst>
      <p:ext uri="{BB962C8B-B14F-4D97-AF65-F5344CB8AC3E}">
        <p14:creationId xmlns:p14="http://schemas.microsoft.com/office/powerpoint/2010/main" val="3557028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1" y="1654969"/>
            <a:ext cx="5232400"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Optional Text</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2" name="Title 1"/>
          <p:cNvSpPr>
            <a:spLocks noGrp="1"/>
          </p:cNvSpPr>
          <p:nvPr>
            <p:ph type="ctrTitle" hasCustomPrompt="1"/>
          </p:nvPr>
        </p:nvSpPr>
        <p:spPr bwMode="gray">
          <a:xfrm>
            <a:off x="942975" y="1941508"/>
            <a:ext cx="5265737" cy="1205458"/>
          </a:xfrm>
        </p:spPr>
        <p:txBody>
          <a:bodyPr anchor="t"/>
          <a:lstStyle>
            <a:lvl1pPr algn="l">
              <a:lnSpc>
                <a:spcPts val="4700"/>
              </a:lnSpc>
              <a:defRPr sz="4500">
                <a:solidFill>
                  <a:schemeClr val="bg1"/>
                </a:solidFill>
              </a:defRPr>
            </a:lvl1pPr>
          </a:lstStyle>
          <a:p>
            <a:r>
              <a:rPr lang="en-GB" noProof="0" dirty="0" smtClean="0"/>
              <a:t>Title</a:t>
            </a:r>
            <a:br>
              <a:rPr lang="en-GB" noProof="0" dirty="0" smtClean="0"/>
            </a:br>
            <a:r>
              <a:rPr lang="en-GB" noProof="0" dirty="0" smtClean="0"/>
              <a:t>two-line</a:t>
            </a:r>
            <a:endParaRPr lang="en-GB" noProof="0" dirty="0"/>
          </a:p>
        </p:txBody>
      </p:sp>
      <p:sp>
        <p:nvSpPr>
          <p:cNvPr id="3" name="Subtitle 2"/>
          <p:cNvSpPr>
            <a:spLocks noGrp="1"/>
          </p:cNvSpPr>
          <p:nvPr>
            <p:ph type="subTitle" idx="1" hasCustomPrompt="1"/>
          </p:nvPr>
        </p:nvSpPr>
        <p:spPr bwMode="gray">
          <a:xfrm>
            <a:off x="976312" y="4348162"/>
            <a:ext cx="5232400" cy="338554"/>
          </a:xfrm>
        </p:spPr>
        <p:txBody>
          <a:bodyPr wrap="square" anchor="b">
            <a:spAutoFit/>
          </a:bodyPr>
          <a:lstStyle>
            <a:lvl1pPr marL="0" indent="0" algn="l">
              <a:spcBef>
                <a:spcPts val="0"/>
              </a:spcBef>
              <a:buNone/>
              <a:defRPr sz="11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smtClean="0"/>
              <a:t>Name</a:t>
            </a:r>
          </a:p>
          <a:p>
            <a:r>
              <a:rPr lang="de-DE" dirty="0" smtClean="0"/>
              <a:t>Date</a:t>
            </a:r>
            <a:endParaRPr lang="en-US" dirty="0"/>
          </a:p>
        </p:txBody>
      </p:sp>
      <p:pic>
        <p:nvPicPr>
          <p:cNvPr id="9"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3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2" y="1654969"/>
            <a:ext cx="7724458"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Agenda</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3" name="Textplatzhalter 2"/>
          <p:cNvSpPr>
            <a:spLocks noGrp="1"/>
          </p:cNvSpPr>
          <p:nvPr>
            <p:ph type="body" sz="quarter" idx="11" hasCustomPrompt="1"/>
          </p:nvPr>
        </p:nvSpPr>
        <p:spPr>
          <a:xfrm>
            <a:off x="973931" y="1905430"/>
            <a:ext cx="7710488" cy="2797200"/>
          </a:xfrm>
        </p:spPr>
        <p:txBody>
          <a:bodyPr/>
          <a:lstStyle>
            <a:lvl1pPr marL="342900" indent="-342900">
              <a:buClrTx/>
              <a:buFont typeface="+mj-lt"/>
              <a:buAutoNum type="arabicPeriod"/>
              <a:defRPr sz="2600" b="0" baseline="0">
                <a:solidFill>
                  <a:schemeClr val="bg1"/>
                </a:solidFill>
              </a:defRPr>
            </a:lvl1pPr>
            <a:lvl2pPr marL="407988" indent="-228600">
              <a:buClrTx/>
              <a:buFont typeface="+mj-lt"/>
              <a:buAutoNum type="arabicPeriod"/>
              <a:defRPr sz="1800" b="0">
                <a:solidFill>
                  <a:schemeClr val="bg1"/>
                </a:solidFill>
              </a:defRPr>
            </a:lvl2pPr>
            <a:lvl3pPr marL="588963" indent="-228600">
              <a:buClrTx/>
              <a:buFont typeface="+mj-lt"/>
              <a:buAutoNum type="arabicPeriod"/>
              <a:defRPr sz="1400" b="0">
                <a:solidFill>
                  <a:schemeClr val="bg1"/>
                </a:solidFill>
              </a:defRPr>
            </a:lvl3pPr>
            <a:lvl4pPr marL="766762" indent="-228600">
              <a:buClrTx/>
              <a:buFont typeface="+mj-lt"/>
              <a:buAutoNum type="arabicPeriod"/>
              <a:defRPr b="0" baseline="0">
                <a:solidFill>
                  <a:schemeClr val="bg1"/>
                </a:solidFill>
              </a:defRPr>
            </a:lvl4pPr>
            <a:lvl5pPr marL="946150" indent="-228600">
              <a:buClrTx/>
              <a:buFont typeface="+mj-lt"/>
              <a:buAutoNum type="arabicPeriod"/>
              <a:defRPr b="0">
                <a:solidFill>
                  <a:schemeClr val="bg1"/>
                </a:solidFill>
              </a:defRPr>
            </a:lvl5p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pic>
        <p:nvPicPr>
          <p:cNvPr id="7"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728385"/>
      </p:ext>
    </p:extLst>
  </p:cSld>
  <p:clrMapOvr>
    <a:masterClrMapping/>
  </p:clrMapOvr>
  <p:extLst mod="1">
    <p:ext uri="{DCECCB84-F9BA-43D5-87BE-67443E8EF086}">
      <p15:sldGuideLst xmlns:p15="http://schemas.microsoft.com/office/powerpoint/2012/main">
        <p15:guide id="1" orient="horz" pos="1221">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sp>
        <p:nvSpPr>
          <p:cNvPr id="17" name="Textplatzhalter 16"/>
          <p:cNvSpPr>
            <a:spLocks noGrp="1"/>
          </p:cNvSpPr>
          <p:nvPr>
            <p:ph type="body" sz="quarter" idx="10" hasCustomPrompt="1"/>
          </p:nvPr>
        </p:nvSpPr>
        <p:spPr bwMode="gray">
          <a:xfrm>
            <a:off x="976312" y="1654969"/>
            <a:ext cx="5232400" cy="169277"/>
          </a:xfrm>
        </p:spPr>
        <p:txBody>
          <a:bodyPr wrap="square" anchor="b">
            <a:spAutoFit/>
          </a:bodyPr>
          <a:lstStyle>
            <a:lvl1pPr marL="0" indent="0">
              <a:spcBef>
                <a:spcPts val="0"/>
              </a:spcBef>
              <a:buFontTx/>
              <a:buNone/>
              <a:defRPr sz="1100" cap="all" spc="100" baseline="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Insert Text</a:t>
            </a:r>
          </a:p>
        </p:txBody>
      </p:sp>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3" name="Textplatzhalter 2"/>
          <p:cNvSpPr>
            <a:spLocks noGrp="1"/>
          </p:cNvSpPr>
          <p:nvPr>
            <p:ph type="body" sz="quarter" idx="11" hasCustomPrompt="1"/>
          </p:nvPr>
        </p:nvSpPr>
        <p:spPr bwMode="gray">
          <a:xfrm>
            <a:off x="942975" y="1941508"/>
            <a:ext cx="5265737" cy="1231106"/>
          </a:xfrm>
        </p:spPr>
        <p:txBody>
          <a:bodyPr wrap="square" lIns="0" tIns="0" rIns="0" bIns="0">
            <a:spAutoFit/>
          </a:bodyPr>
          <a:lstStyle>
            <a:lvl1pPr marL="0" indent="0">
              <a:spcBef>
                <a:spcPts val="0"/>
              </a:spcBef>
              <a:buFontTx/>
              <a:buNone/>
              <a:defRPr sz="4000">
                <a:solidFill>
                  <a:schemeClr val="bg1"/>
                </a:solidFill>
              </a:defRPr>
            </a:lvl1pPr>
            <a:lvl2pPr marL="179388" indent="0">
              <a:buFontTx/>
              <a:buNone/>
              <a:defRPr/>
            </a:lvl2pPr>
            <a:lvl3pPr marL="360363" indent="0">
              <a:buFontTx/>
              <a:buNone/>
              <a:defRPr/>
            </a:lvl3pPr>
            <a:lvl4pPr marL="538162" indent="0">
              <a:buFontTx/>
              <a:buNone/>
              <a:defRPr/>
            </a:lvl4pPr>
            <a:lvl5pPr marL="717550" indent="0">
              <a:buFontTx/>
              <a:buNone/>
              <a:defRPr/>
            </a:lvl5pPr>
          </a:lstStyle>
          <a:p>
            <a:pPr lvl="0"/>
            <a:r>
              <a:rPr lang="en-GB" noProof="0" dirty="0" smtClean="0"/>
              <a:t>Edit text master format here</a:t>
            </a:r>
          </a:p>
        </p:txBody>
      </p:sp>
      <p:pic>
        <p:nvPicPr>
          <p:cNvPr id="7" name="Picture 13" descr="\\psf\Host\Volumes\Bildarchiv\2_Logos\0_GFT_Group_Logos_Pack\02_Screen\01_Vector\GFT\illustrator_6\GFT_Logo_RGB.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3218"/>
      </p:ext>
    </p:extLst>
  </p:cSld>
  <p:clrMapOvr>
    <a:masterClrMapping/>
  </p:clrMapOvr>
  <p:extLst mod="1">
    <p:ext uri="{DCECCB84-F9BA-43D5-87BE-67443E8EF086}">
      <p15:sldGuideLst xmlns:p15="http://schemas.microsoft.com/office/powerpoint/2012/main">
        <p15:guide id="1" orient="horz" pos="122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3" name="Content Placeholder 2"/>
          <p:cNvSpPr>
            <a:spLocks noGrp="1"/>
          </p:cNvSpPr>
          <p:nvPr>
            <p:ph idx="1" hasCustomPrompt="1"/>
          </p:nvPr>
        </p:nvSpPr>
        <p:spPr bwMode="gray"/>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
        <p:nvSpPr>
          <p:cNvPr id="9" name="Textplatzhalter 8"/>
          <p:cNvSpPr>
            <a:spLocks noGrp="1"/>
          </p:cNvSpPr>
          <p:nvPr>
            <p:ph type="body" sz="quarter" idx="13" hasCustomPrompt="1"/>
          </p:nvPr>
        </p:nvSpPr>
        <p:spPr bwMode="gray">
          <a:xfrm>
            <a:off x="449264"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Tree>
    <p:extLst>
      <p:ext uri="{BB962C8B-B14F-4D97-AF65-F5344CB8AC3E}">
        <p14:creationId xmlns:p14="http://schemas.microsoft.com/office/powerpoint/2010/main" val="2626482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3" name="Content Placeholder 2"/>
          <p:cNvSpPr>
            <a:spLocks noGrp="1"/>
          </p:cNvSpPr>
          <p:nvPr>
            <p:ph idx="1" hasCustomPrompt="1"/>
          </p:nvPr>
        </p:nvSpPr>
        <p:spPr bwMode="gray">
          <a:xfrm>
            <a:off x="442800" y="1119187"/>
            <a:ext cx="4038600" cy="3362325"/>
          </a:xfrm>
        </p:spPr>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
        <p:nvSpPr>
          <p:cNvPr id="9"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
        <p:nvSpPr>
          <p:cNvPr id="5" name="Content Placeholder 2"/>
          <p:cNvSpPr>
            <a:spLocks noGrp="1"/>
          </p:cNvSpPr>
          <p:nvPr>
            <p:ph idx="14" hasCustomPrompt="1"/>
          </p:nvPr>
        </p:nvSpPr>
        <p:spPr bwMode="gray">
          <a:xfrm>
            <a:off x="4633200" y="1119187"/>
            <a:ext cx="4038600" cy="3362325"/>
          </a:xfrm>
        </p:spPr>
        <p:txBody>
          <a:body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Tree>
    <p:extLst>
      <p:ext uri="{BB962C8B-B14F-4D97-AF65-F5344CB8AC3E}">
        <p14:creationId xmlns:p14="http://schemas.microsoft.com/office/powerpoint/2010/main" val="337184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2 columns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GB" noProof="0" dirty="0" smtClean="0"/>
              <a:t>Action Title</a:t>
            </a:r>
            <a:endParaRPr lang="en-GB" noProof="0" dirty="0"/>
          </a:p>
        </p:txBody>
      </p:sp>
      <p:sp>
        <p:nvSpPr>
          <p:cNvPr id="6" name="Bildplatzhalter 5"/>
          <p:cNvSpPr>
            <a:spLocks noGrp="1"/>
          </p:cNvSpPr>
          <p:nvPr>
            <p:ph type="pic" sz="quarter" idx="15" hasCustomPrompt="1"/>
          </p:nvPr>
        </p:nvSpPr>
        <p:spPr bwMode="gray">
          <a:xfrm>
            <a:off x="453231" y="1119187"/>
            <a:ext cx="4038600" cy="3362325"/>
          </a:xfrm>
          <a:solidFill>
            <a:schemeClr val="tx2"/>
          </a:solidFill>
          <a:ln>
            <a:noFill/>
          </a:ln>
        </p:spPr>
        <p:txBody>
          <a:bodyPr/>
          <a:lstStyle>
            <a:lvl1pPr marL="0" indent="0" algn="ctr">
              <a:buNone/>
              <a:defRPr>
                <a:solidFill>
                  <a:schemeClr val="accent5"/>
                </a:solidFill>
              </a:defRPr>
            </a:lvl1pPr>
          </a:lstStyle>
          <a:p>
            <a:r>
              <a:rPr lang="en-GB" noProof="0" dirty="0" smtClean="0"/>
              <a:t>Click to insert image</a:t>
            </a:r>
            <a:endParaRPr lang="en-GB" noProof="0" dirty="0"/>
          </a:p>
        </p:txBody>
      </p:sp>
      <p:sp>
        <p:nvSpPr>
          <p:cNvPr id="9"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
        <p:nvSpPr>
          <p:cNvPr id="5" name="Content Placeholder 2"/>
          <p:cNvSpPr>
            <a:spLocks noGrp="1"/>
          </p:cNvSpPr>
          <p:nvPr>
            <p:ph idx="14" hasCustomPrompt="1"/>
          </p:nvPr>
        </p:nvSpPr>
        <p:spPr bwMode="gray">
          <a:xfrm>
            <a:off x="4634709" y="1119187"/>
            <a:ext cx="4038600" cy="3362325"/>
          </a:xfrm>
        </p:spPr>
        <p:txBody>
          <a:bodyPr/>
          <a:lstStyle>
            <a:lvl1pPr>
              <a:defRPr/>
            </a:lvl1pPr>
            <a:lvl2pPr>
              <a:defRPr/>
            </a:lvl2pPr>
            <a:lvl3pPr>
              <a:defRPr/>
            </a:lvl3pPr>
            <a:lvl4pPr>
              <a:defRPr/>
            </a:lvl4pPr>
            <a:lvl5pPr>
              <a:defRPr/>
            </a:lvl5pPr>
          </a:lstStyle>
          <a:p>
            <a:pPr lvl="0"/>
            <a:r>
              <a:rPr lang="en-GB" noProof="0" dirty="0" smtClean="0"/>
              <a:t>Edit text master format</a:t>
            </a:r>
          </a:p>
          <a:p>
            <a:pPr lvl="1"/>
            <a:r>
              <a:rPr lang="en-GB" noProof="0" dirty="0" smtClean="0"/>
              <a:t>2nd level</a:t>
            </a:r>
          </a:p>
          <a:p>
            <a:pPr lvl="2"/>
            <a:r>
              <a:rPr lang="en-GB" noProof="0" dirty="0" smtClean="0"/>
              <a:t>3rd level</a:t>
            </a:r>
          </a:p>
          <a:p>
            <a:pPr lvl="3"/>
            <a:r>
              <a:rPr lang="en-GB" noProof="0" dirty="0" smtClean="0"/>
              <a:t>4th level</a:t>
            </a:r>
          </a:p>
          <a:p>
            <a:pPr lvl="4"/>
            <a:r>
              <a:rPr lang="en-GB" noProof="0" dirty="0" smtClean="0"/>
              <a:t>5th level</a:t>
            </a:r>
            <a:endParaRPr lang="en-GB" noProof="0" dirty="0"/>
          </a:p>
        </p:txBody>
      </p:sp>
    </p:spTree>
    <p:extLst>
      <p:ext uri="{BB962C8B-B14F-4D97-AF65-F5344CB8AC3E}">
        <p14:creationId xmlns:p14="http://schemas.microsoft.com/office/powerpoint/2010/main" val="4208395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7" name="Titel 6"/>
          <p:cNvSpPr>
            <a:spLocks noGrp="1"/>
          </p:cNvSpPr>
          <p:nvPr>
            <p:ph type="title" hasCustomPrompt="1"/>
          </p:nvPr>
        </p:nvSpPr>
        <p:spPr bwMode="gray"/>
        <p:txBody>
          <a:bodyPr/>
          <a:lstStyle/>
          <a:p>
            <a:r>
              <a:rPr lang="en-GB" noProof="0" dirty="0" smtClean="0"/>
              <a:t>Action Title</a:t>
            </a:r>
            <a:endParaRPr lang="en-GB" noProof="0" dirty="0"/>
          </a:p>
        </p:txBody>
      </p:sp>
      <p:sp>
        <p:nvSpPr>
          <p:cNvPr id="8" name="Textplatzhalter 8"/>
          <p:cNvSpPr>
            <a:spLocks noGrp="1"/>
          </p:cNvSpPr>
          <p:nvPr>
            <p:ph type="body" sz="quarter" idx="13" hasCustomPrompt="1"/>
          </p:nvPr>
        </p:nvSpPr>
        <p:spPr bwMode="gray">
          <a:xfrm>
            <a:off x="450000" y="199547"/>
            <a:ext cx="6692104" cy="123111"/>
          </a:xfrm>
        </p:spPr>
        <p:txBody>
          <a:bodyPr wrap="square" lIns="0" tIns="0" rIns="0" bIns="0" anchor="b">
            <a:spAutoFit/>
          </a:bodyPr>
          <a:lstStyle>
            <a:lvl1pPr marL="0" indent="0">
              <a:spcBef>
                <a:spcPts val="0"/>
              </a:spcBef>
              <a:buNone/>
              <a:defRPr sz="800" b="0" cap="all" spc="100" baseline="0">
                <a:solidFill>
                  <a:schemeClr val="accent2"/>
                </a:solidFill>
              </a:defRPr>
            </a:lvl1pPr>
          </a:lstStyle>
          <a:p>
            <a:pPr lvl="0"/>
            <a:r>
              <a:rPr lang="en-GB" noProof="0" dirty="0" smtClean="0"/>
              <a:t>tracker</a:t>
            </a:r>
            <a:endParaRPr lang="en-GB" noProof="0" dirty="0"/>
          </a:p>
        </p:txBody>
      </p:sp>
    </p:spTree>
    <p:extLst>
      <p:ext uri="{BB962C8B-B14F-4D97-AF65-F5344CB8AC3E}">
        <p14:creationId xmlns:p14="http://schemas.microsoft.com/office/powerpoint/2010/main" val="209709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766779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1" name="think-cell Folie" r:id="rId4" imgW="305" imgH="303" progId="TCLayout.ActiveDocument.1">
                  <p:embed/>
                </p:oleObj>
              </mc:Choice>
              <mc:Fallback>
                <p:oleObj name="think-cell Folie" r:id="rId4" imgW="305" imgH="303"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Grafik 6"/>
          <p:cNvPicPr>
            <a:picLocks noChangeAspect="1"/>
          </p:cNvPicPr>
          <p:nvPr userDrawn="1"/>
        </p:nvPicPr>
        <p:blipFill rotWithShape="1">
          <a:blip r:embed="rId6">
            <a:extLst>
              <a:ext uri="{28A0092B-C50C-407E-A947-70E740481C1C}">
                <a14:useLocalDpi xmlns:a14="http://schemas.microsoft.com/office/drawing/2010/main" val="0"/>
              </a:ext>
            </a:extLst>
          </a:blip>
          <a:srcRect t="13757"/>
          <a:stretch/>
        </p:blipFill>
        <p:spPr bwMode="gray">
          <a:xfrm>
            <a:off x="-26449" y="793314"/>
            <a:ext cx="9192136" cy="4365426"/>
          </a:xfrm>
          <a:prstGeom prst="rect">
            <a:avLst/>
          </a:prstGeom>
        </p:spPr>
      </p:pic>
      <p:pic>
        <p:nvPicPr>
          <p:cNvPr id="8" name="Grafik 7"/>
          <p:cNvPicPr>
            <a:picLocks noChangeAspect="1"/>
          </p:cNvPicPr>
          <p:nvPr userDrawn="1"/>
        </p:nvPicPr>
        <p:blipFill>
          <a:blip r:embed="rId7"/>
          <a:stretch>
            <a:fillRect/>
          </a:stretch>
        </p:blipFill>
        <p:spPr bwMode="gray">
          <a:xfrm>
            <a:off x="7267291" y="269793"/>
            <a:ext cx="1433479" cy="261226"/>
          </a:xfrm>
          <a:prstGeom prst="rect">
            <a:avLst/>
          </a:prstGeom>
        </p:spPr>
      </p:pic>
      <p:sp>
        <p:nvSpPr>
          <p:cNvPr id="10" name="Freihandform 9"/>
          <p:cNvSpPr/>
          <p:nvPr userDrawn="1"/>
        </p:nvSpPr>
        <p:spPr bwMode="gray">
          <a:xfrm>
            <a:off x="657225" y="1404938"/>
            <a:ext cx="756000" cy="720000"/>
          </a:xfrm>
          <a:custGeom>
            <a:avLst/>
            <a:gdLst>
              <a:gd name="connsiteX0" fmla="*/ 517525 w 517525"/>
              <a:gd name="connsiteY0" fmla="*/ 0 h 352425"/>
              <a:gd name="connsiteX1" fmla="*/ 454025 w 517525"/>
              <a:gd name="connsiteY1" fmla="*/ 0 h 352425"/>
              <a:gd name="connsiteX2" fmla="*/ 0 w 517525"/>
              <a:gd name="connsiteY2" fmla="*/ 0 h 352425"/>
              <a:gd name="connsiteX3" fmla="*/ 0 w 517525"/>
              <a:gd name="connsiteY3" fmla="*/ 352425 h 352425"/>
            </a:gdLst>
            <a:ahLst/>
            <a:cxnLst>
              <a:cxn ang="0">
                <a:pos x="connsiteX0" y="connsiteY0"/>
              </a:cxn>
              <a:cxn ang="0">
                <a:pos x="connsiteX1" y="connsiteY1"/>
              </a:cxn>
              <a:cxn ang="0">
                <a:pos x="connsiteX2" y="connsiteY2"/>
              </a:cxn>
              <a:cxn ang="0">
                <a:pos x="connsiteX3" y="connsiteY3"/>
              </a:cxn>
            </a:cxnLst>
            <a:rect l="l" t="t" r="r" b="b"/>
            <a:pathLst>
              <a:path w="517525" h="352425">
                <a:moveTo>
                  <a:pt x="517525" y="0"/>
                </a:moveTo>
                <a:lnTo>
                  <a:pt x="454025" y="0"/>
                </a:lnTo>
                <a:lnTo>
                  <a:pt x="0" y="0"/>
                </a:lnTo>
                <a:lnTo>
                  <a:pt x="0" y="352425"/>
                </a:lnTo>
              </a:path>
            </a:pathLst>
          </a:custGeom>
          <a:noFill/>
          <a:ln w="50800" cap="flat" cmpd="sng" algn="ctr">
            <a:solidFill>
              <a:schemeClr val="bg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DE" sz="1000" dirty="0">
              <a:solidFill>
                <a:prstClr val="white"/>
              </a:solidFill>
            </a:endParaRPr>
          </a:p>
        </p:txBody>
      </p:sp>
      <p:sp>
        <p:nvSpPr>
          <p:cNvPr id="9" name="Textfeld 8"/>
          <p:cNvSpPr txBox="1"/>
          <p:nvPr userDrawn="1"/>
        </p:nvSpPr>
        <p:spPr bwMode="gray">
          <a:xfrm>
            <a:off x="942975" y="1521619"/>
            <a:ext cx="2885405" cy="692497"/>
          </a:xfrm>
          <a:prstGeom prst="rect">
            <a:avLst/>
          </a:prstGeom>
          <a:noFill/>
        </p:spPr>
        <p:txBody>
          <a:bodyPr wrap="none" lIns="0" tIns="0" rIns="0" bIns="0" rtlCol="0">
            <a:spAutoFit/>
          </a:bodyPr>
          <a:lstStyle/>
          <a:p>
            <a:pPr defTabSz="685800"/>
            <a:r>
              <a:rPr lang="en-GB" sz="4500" b="1" noProof="0" dirty="0" smtClean="0">
                <a:solidFill>
                  <a:prstClr val="white"/>
                </a:solidFill>
              </a:rPr>
              <a:t>Thank you</a:t>
            </a:r>
            <a:endParaRPr lang="en-GB" sz="4500" b="1" noProof="0" dirty="0">
              <a:solidFill>
                <a:prstClr val="white"/>
              </a:solidFill>
            </a:endParaRPr>
          </a:p>
        </p:txBody>
      </p:sp>
      <p:sp>
        <p:nvSpPr>
          <p:cNvPr id="3" name="Subtitle 2"/>
          <p:cNvSpPr>
            <a:spLocks noGrp="1"/>
          </p:cNvSpPr>
          <p:nvPr>
            <p:ph type="subTitle" idx="1" hasCustomPrompt="1"/>
          </p:nvPr>
        </p:nvSpPr>
        <p:spPr bwMode="gray">
          <a:xfrm>
            <a:off x="976312" y="2867532"/>
            <a:ext cx="7724458" cy="169277"/>
          </a:xfrm>
        </p:spPr>
        <p:txBody>
          <a:bodyPr wrap="square">
            <a:spAutoFit/>
          </a:bodyPr>
          <a:lstStyle>
            <a:lvl1pPr marL="0" indent="0" algn="l">
              <a:spcBef>
                <a:spcPts val="0"/>
              </a:spcBef>
              <a:buNone/>
              <a:defRPr sz="11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dirty="0" smtClean="0"/>
              <a:t>Text</a:t>
            </a:r>
          </a:p>
        </p:txBody>
      </p:sp>
    </p:spTree>
    <p:extLst>
      <p:ext uri="{BB962C8B-B14F-4D97-AF65-F5344CB8AC3E}">
        <p14:creationId xmlns:p14="http://schemas.microsoft.com/office/powerpoint/2010/main" val="206054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37" name="Picture 13" descr="\\psf\Host\Volumes\Bildarchiv\2_Logos\0_GFT_Group_Logos_Pack\02_Screen\01_Vector\GFT\illustrator_6\GFT_Logo_RGB.em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7291" y="266547"/>
            <a:ext cx="1432800" cy="2644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kt 6" hidden="1"/>
          <p:cNvGraphicFramePr>
            <a:graphicFrameLocks noChangeAspect="1"/>
          </p:cNvGraphicFramePr>
          <p:nvPr>
            <p:custDataLst>
              <p:tags r:id="rId11"/>
            </p:custDataLst>
            <p:extLst>
              <p:ext uri="{D42A27DB-BD31-4B8C-83A1-F6EECF244321}">
                <p14:modId xmlns:p14="http://schemas.microsoft.com/office/powerpoint/2010/main" val="26107590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2" name="think-cell Folie" r:id="rId13" imgW="305" imgH="303" progId="TCLayout.ActiveDocument.1">
                  <p:embed/>
                </p:oleObj>
              </mc:Choice>
              <mc:Fallback>
                <p:oleObj name="think-cell Folie" r:id="rId13" imgW="305" imgH="303" progId="TCLayout.ActiveDocument.1">
                  <p:embed/>
                  <p:pic>
                    <p:nvPicPr>
                      <p:cNvPr id="0" name=""/>
                      <p:cNvPicPr/>
                      <p:nvPr/>
                    </p:nvPicPr>
                    <p:blipFill>
                      <a:blip r:embed="rId14"/>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bwMode="gray">
          <a:xfrm>
            <a:off x="443707" y="1119187"/>
            <a:ext cx="8243888" cy="3362325"/>
          </a:xfrm>
          <a:prstGeom prst="rect">
            <a:avLst/>
          </a:prstGeom>
        </p:spPr>
        <p:txBody>
          <a:bodyPr vert="horz" lIns="0" tIns="0" rIns="0" bIns="0" rtlCol="0">
            <a:normAutofit/>
          </a:bodyPr>
          <a:lstStyle/>
          <a:p>
            <a:pPr lvl="0"/>
            <a:r>
              <a:rPr lang="de-DE" noProof="0" dirty="0" smtClean="0"/>
              <a:t>Edit </a:t>
            </a:r>
            <a:r>
              <a:rPr lang="de-DE" noProof="0" dirty="0" err="1" smtClean="0"/>
              <a:t>text</a:t>
            </a:r>
            <a:r>
              <a:rPr lang="de-DE" noProof="0" dirty="0" smtClean="0"/>
              <a:t> </a:t>
            </a:r>
            <a:r>
              <a:rPr lang="de-DE" noProof="0" dirty="0" err="1" smtClean="0"/>
              <a:t>master</a:t>
            </a:r>
            <a:r>
              <a:rPr lang="de-DE" noProof="0" dirty="0" smtClean="0"/>
              <a:t> </a:t>
            </a:r>
            <a:r>
              <a:rPr lang="de-DE" noProof="0" dirty="0" err="1" smtClean="0"/>
              <a:t>format</a:t>
            </a:r>
            <a:endParaRPr lang="de-DE" noProof="0" dirty="0" smtClean="0"/>
          </a:p>
          <a:p>
            <a:pPr lvl="1"/>
            <a:r>
              <a:rPr lang="de-DE" noProof="0" dirty="0" smtClean="0"/>
              <a:t>2nd </a:t>
            </a:r>
            <a:r>
              <a:rPr lang="de-DE" noProof="0" dirty="0" err="1" smtClean="0"/>
              <a:t>level</a:t>
            </a:r>
            <a:endParaRPr lang="de-DE" noProof="0" dirty="0" smtClean="0"/>
          </a:p>
          <a:p>
            <a:pPr lvl="2"/>
            <a:r>
              <a:rPr lang="de-DE" noProof="0" dirty="0" smtClean="0"/>
              <a:t>3rd </a:t>
            </a:r>
            <a:r>
              <a:rPr lang="de-DE" noProof="0" dirty="0" err="1" smtClean="0"/>
              <a:t>level</a:t>
            </a:r>
            <a:endParaRPr lang="de-DE" noProof="0" dirty="0" smtClean="0"/>
          </a:p>
          <a:p>
            <a:pPr lvl="3"/>
            <a:r>
              <a:rPr lang="de-DE" noProof="0" dirty="0" smtClean="0"/>
              <a:t>4th </a:t>
            </a:r>
            <a:r>
              <a:rPr lang="de-DE" noProof="0" dirty="0" err="1" smtClean="0"/>
              <a:t>level</a:t>
            </a:r>
            <a:endParaRPr lang="de-DE" noProof="0" dirty="0" smtClean="0"/>
          </a:p>
          <a:p>
            <a:pPr lvl="4"/>
            <a:r>
              <a:rPr lang="de-DE" noProof="0" dirty="0" smtClean="0"/>
              <a:t>5th </a:t>
            </a:r>
            <a:r>
              <a:rPr lang="de-DE" noProof="0" dirty="0" err="1" smtClean="0"/>
              <a:t>level</a:t>
            </a:r>
            <a:endParaRPr lang="en-GB" noProof="0" dirty="0"/>
          </a:p>
        </p:txBody>
      </p:sp>
      <p:cxnSp>
        <p:nvCxnSpPr>
          <p:cNvPr id="18" name="Gerader Verbinder 17"/>
          <p:cNvCxnSpPr/>
          <p:nvPr/>
        </p:nvCxnSpPr>
        <p:spPr bwMode="gray">
          <a:xfrm>
            <a:off x="450850" y="791141"/>
            <a:ext cx="824388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bwMode="gray">
          <a:xfrm>
            <a:off x="-26670" y="4799647"/>
            <a:ext cx="9197340"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gray">
          <a:xfrm>
            <a:off x="444503" y="347341"/>
            <a:ext cx="6692104" cy="221599"/>
          </a:xfrm>
          <a:prstGeom prst="rect">
            <a:avLst/>
          </a:prstGeom>
        </p:spPr>
        <p:txBody>
          <a:bodyPr vert="horz" wrap="square" lIns="0" tIns="0" rIns="0" bIns="0" rtlCol="0" anchor="t">
            <a:spAutoFit/>
          </a:bodyPr>
          <a:lstStyle/>
          <a:p>
            <a:r>
              <a:rPr lang="en-GB" noProof="0" dirty="0" smtClean="0"/>
              <a:t>Action Title</a:t>
            </a:r>
            <a:endParaRPr lang="en-GB" noProof="0" dirty="0"/>
          </a:p>
        </p:txBody>
      </p:sp>
      <p:sp>
        <p:nvSpPr>
          <p:cNvPr id="25" name="Textfeld 24"/>
          <p:cNvSpPr txBox="1"/>
          <p:nvPr/>
        </p:nvSpPr>
        <p:spPr bwMode="gray">
          <a:xfrm>
            <a:off x="451646" y="4922468"/>
            <a:ext cx="520976" cy="123111"/>
          </a:xfrm>
          <a:prstGeom prst="rect">
            <a:avLst/>
          </a:prstGeom>
          <a:noFill/>
        </p:spPr>
        <p:txBody>
          <a:bodyPr wrap="none" lIns="0" tIns="0" rIns="0" bIns="0" rtlCol="0" anchor="ctr">
            <a:spAutoFit/>
          </a:bodyPr>
          <a:lstStyle/>
          <a:p>
            <a:pPr defTabSz="685800"/>
            <a:r>
              <a:rPr lang="de-DE" sz="800" dirty="0" smtClean="0">
                <a:solidFill>
                  <a:srgbClr val="C8C8C8"/>
                </a:solidFill>
              </a:rPr>
              <a:t>GFT Group</a:t>
            </a:r>
            <a:endParaRPr lang="de-DE" sz="800" dirty="0">
              <a:solidFill>
                <a:srgbClr val="C8C8C8"/>
              </a:solidFill>
            </a:endParaRPr>
          </a:p>
        </p:txBody>
      </p:sp>
      <p:sp>
        <p:nvSpPr>
          <p:cNvPr id="26" name="Textfeld 25"/>
          <p:cNvSpPr txBox="1"/>
          <p:nvPr/>
        </p:nvSpPr>
        <p:spPr bwMode="gray">
          <a:xfrm>
            <a:off x="7846708" y="4922468"/>
            <a:ext cx="519373" cy="123111"/>
          </a:xfrm>
          <a:prstGeom prst="rect">
            <a:avLst/>
          </a:prstGeom>
          <a:noFill/>
        </p:spPr>
        <p:txBody>
          <a:bodyPr wrap="none" lIns="0" tIns="0" rIns="0" bIns="0" rtlCol="0" anchor="ctr">
            <a:spAutoFit/>
          </a:bodyPr>
          <a:lstStyle/>
          <a:p>
            <a:pPr algn="r" defTabSz="685800"/>
            <a:r>
              <a:rPr lang="pl-PL" sz="800" dirty="0" smtClean="0">
                <a:solidFill>
                  <a:srgbClr val="C8C8C8"/>
                </a:solidFill>
              </a:rPr>
              <a:t>25</a:t>
            </a:r>
            <a:r>
              <a:rPr lang="de-DE" sz="800" dirty="0" smtClean="0">
                <a:solidFill>
                  <a:srgbClr val="C8C8C8"/>
                </a:solidFill>
              </a:rPr>
              <a:t>.</a:t>
            </a:r>
            <a:r>
              <a:rPr lang="pl-PL" sz="800" dirty="0" smtClean="0">
                <a:solidFill>
                  <a:srgbClr val="C8C8C8"/>
                </a:solidFill>
              </a:rPr>
              <a:t>11</a:t>
            </a:r>
            <a:r>
              <a:rPr lang="de-DE" sz="800" dirty="0" smtClean="0">
                <a:solidFill>
                  <a:srgbClr val="C8C8C8"/>
                </a:solidFill>
              </a:rPr>
              <a:t>.201</a:t>
            </a:r>
            <a:r>
              <a:rPr lang="pl-PL" sz="800" dirty="0" smtClean="0">
                <a:solidFill>
                  <a:srgbClr val="C8C8C8"/>
                </a:solidFill>
              </a:rPr>
              <a:t>6</a:t>
            </a:r>
            <a:endParaRPr lang="de-DE" sz="800" dirty="0" smtClean="0">
              <a:solidFill>
                <a:srgbClr val="C8C8C8"/>
              </a:solidFill>
            </a:endParaRPr>
          </a:p>
        </p:txBody>
      </p:sp>
      <p:sp>
        <p:nvSpPr>
          <p:cNvPr id="27" name="Textfeld 26"/>
          <p:cNvSpPr txBox="1"/>
          <p:nvPr/>
        </p:nvSpPr>
        <p:spPr bwMode="gray">
          <a:xfrm>
            <a:off x="8488458" y="4922468"/>
            <a:ext cx="203581" cy="123111"/>
          </a:xfrm>
          <a:prstGeom prst="rect">
            <a:avLst/>
          </a:prstGeom>
          <a:noFill/>
        </p:spPr>
        <p:txBody>
          <a:bodyPr wrap="none" lIns="0" tIns="0" rIns="0" bIns="0" rtlCol="0" anchor="ctr">
            <a:spAutoFit/>
          </a:bodyPr>
          <a:lstStyle/>
          <a:p>
            <a:pPr algn="r" defTabSz="685800"/>
            <a:fld id="{9BEB56B1-47F9-4FE5-8C4A-1727C808D5EE}" type="slidenum">
              <a:rPr lang="de-DE" sz="800" smtClean="0">
                <a:solidFill>
                  <a:srgbClr val="C8C8C8"/>
                </a:solidFill>
              </a:rPr>
              <a:pPr algn="r" defTabSz="685800"/>
              <a:t>‹#›</a:t>
            </a:fld>
            <a:endParaRPr lang="de-DE" sz="800" dirty="0">
              <a:solidFill>
                <a:srgbClr val="C8C8C8"/>
              </a:solidFill>
            </a:endParaRPr>
          </a:p>
        </p:txBody>
      </p:sp>
      <p:cxnSp>
        <p:nvCxnSpPr>
          <p:cNvPr id="28" name="Gerader Verbinder 27"/>
          <p:cNvCxnSpPr/>
          <p:nvPr/>
        </p:nvCxnSpPr>
        <p:spPr bwMode="gray">
          <a:xfrm flipV="1">
            <a:off x="8455978" y="4880837"/>
            <a:ext cx="0" cy="206373"/>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451645"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a:off x="4488656"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4656138"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a:off x="8694738" y="-24384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451645"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4488656"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4656138"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8694738" y="518160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rot="16200000">
            <a:off x="-142161" y="1016318"/>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rot="16200000">
            <a:off x="-142161" y="4378643"/>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rot="16200000">
            <a:off x="-142161" y="465328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rot="16200000">
            <a:off x="9286161" y="1016318"/>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rot="16200000">
            <a:off x="9286161" y="4378643"/>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a:xfrm rot="16200000">
            <a:off x="9286161" y="4653280"/>
            <a:ext cx="0" cy="205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479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dt="0"/>
  <p:txStyles>
    <p:titleStyle>
      <a:lvl1pPr algn="l" defTabSz="685800" rtl="0" eaLnBrk="1" latinLnBrk="0" hangingPunct="1">
        <a:lnSpc>
          <a:spcPts val="1700"/>
        </a:lnSpc>
        <a:spcBef>
          <a:spcPct val="0"/>
        </a:spcBef>
        <a:buNone/>
        <a:defRPr sz="1600" b="1" kern="1200">
          <a:solidFill>
            <a:schemeClr val="accent1"/>
          </a:solidFill>
          <a:latin typeface="+mn-lt"/>
          <a:ea typeface="+mj-ea"/>
          <a:cs typeface="+mj-cs"/>
        </a:defRPr>
      </a:lvl1pPr>
    </p:titleStyle>
    <p:bodyStyle>
      <a:lvl1pPr marL="179388" indent="-179388" algn="l" defTabSz="685800" rtl="0" eaLnBrk="1" latinLnBrk="0" hangingPunct="1">
        <a:lnSpc>
          <a:spcPct val="100000"/>
        </a:lnSpc>
        <a:spcBef>
          <a:spcPts val="600"/>
        </a:spcBef>
        <a:buClr>
          <a:schemeClr val="accent2"/>
        </a:buClr>
        <a:buFont typeface="Wingdings" panose="05000000000000000000" pitchFamily="2" charset="2"/>
        <a:buChar char="§"/>
        <a:defRPr sz="1400" b="0" kern="1200">
          <a:solidFill>
            <a:schemeClr val="tx1"/>
          </a:solidFill>
          <a:latin typeface="+mn-lt"/>
          <a:ea typeface="+mn-ea"/>
          <a:cs typeface="+mn-cs"/>
        </a:defRPr>
      </a:lvl1pPr>
      <a:lvl2pPr marL="360363" indent="-180975"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2pPr>
      <a:lvl3pPr marL="538163" indent="-177800"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3pPr>
      <a:lvl4pPr marL="717550" indent="-179388"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4pPr>
      <a:lvl5pPr marL="898525" indent="-180975" algn="l" defTabSz="685800" rtl="0" eaLnBrk="1" latinLnBrk="0" hangingPunct="1">
        <a:lnSpc>
          <a:spcPct val="100000"/>
        </a:lnSpc>
        <a:spcBef>
          <a:spcPts val="200"/>
        </a:spcBef>
        <a:buClr>
          <a:schemeClr val="accent2"/>
        </a:buClr>
        <a:buFont typeface="Wingdings" panose="05000000000000000000" pitchFamily="2"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
          <p15:clr>
            <a:srgbClr val="FBAE40"/>
          </p15:clr>
        </p15:guide>
        <p15:guide id="2" pos="5477">
          <p15:clr>
            <a:srgbClr val="FBAE40"/>
          </p15:clr>
        </p15:guide>
        <p15:guide id="3" pos="2828">
          <p15:clr>
            <a:srgbClr val="FBAE40"/>
          </p15:clr>
        </p15:guide>
        <p15:guide id="4" pos="2933">
          <p15:clr>
            <a:srgbClr val="FBAE40"/>
          </p15:clr>
        </p15:guide>
        <p15:guide id="5" orient="horz" pos="705">
          <p15:clr>
            <a:srgbClr val="FBAE40"/>
          </p15:clr>
        </p15:guide>
        <p15:guide id="6" orient="horz" pos="2823">
          <p15:clr>
            <a:srgbClr val="FBAE40"/>
          </p15:clr>
        </p15:guide>
        <p15:guide id="7" orient="horz" pos="2996">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micro.magnet.fsu.edu/primer/lightandcolor/humanvisionintro.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drpete.co/pdf/checklist.pdf"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achecker.ca/checker/index.php" TargetMode="External"/><Relationship Id="rId7" Type="http://schemas.openxmlformats.org/officeDocument/2006/relationships/hyperlink" Target="http://www.dyslexic.com/font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www.mencap.org.uk/learning-disability-explained/" TargetMode="External"/><Relationship Id="rId5" Type="http://schemas.openxmlformats.org/officeDocument/2006/relationships/hyperlink" Target="http://juicystudio.com/services/luminositycontrastratio.php" TargetMode="External"/><Relationship Id="rId4" Type="http://schemas.openxmlformats.org/officeDocument/2006/relationships/hyperlink" Target="http://wave.webaim.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acekokrojek/math.uni.lodz.pl-2016" TargetMode="External"/><Relationship Id="rId7" Type="http://schemas.openxmlformats.org/officeDocument/2006/relationships/hyperlink" Target="https://www.userlytics.com/tester/"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www.usertesting.com/be-a-user-tester" TargetMode="External"/><Relationship Id="rId5" Type="http://schemas.openxmlformats.org/officeDocument/2006/relationships/hyperlink" Target="http://www.trymyui.com/worker/signup" TargetMode="External"/><Relationship Id="rId4" Type="http://schemas.openxmlformats.org/officeDocument/2006/relationships/hyperlink" Target="http://whatusersdo.com/pane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sabilitynet.org/tools/r_international.htm#9241-11"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976311" y="1654969"/>
            <a:ext cx="5232400" cy="169277"/>
          </a:xfrm>
        </p:spPr>
        <p:txBody>
          <a:bodyPr/>
          <a:lstStyle/>
          <a:p>
            <a:r>
              <a:rPr lang="en-US" dirty="0"/>
              <a:t>Foundations of software </a:t>
            </a:r>
            <a:r>
              <a:rPr lang="en-US" dirty="0" smtClean="0"/>
              <a:t>testing</a:t>
            </a:r>
            <a:endParaRPr lang="en-US" dirty="0"/>
          </a:p>
        </p:txBody>
      </p:sp>
      <p:sp>
        <p:nvSpPr>
          <p:cNvPr id="2" name="Titel 1"/>
          <p:cNvSpPr>
            <a:spLocks noGrp="1"/>
          </p:cNvSpPr>
          <p:nvPr>
            <p:ph type="ctrTitle"/>
          </p:nvPr>
        </p:nvSpPr>
        <p:spPr>
          <a:xfrm>
            <a:off x="942975" y="1941508"/>
            <a:ext cx="5265737" cy="602729"/>
          </a:xfrm>
        </p:spPr>
        <p:txBody>
          <a:bodyPr/>
          <a:lstStyle/>
          <a:p>
            <a:r>
              <a:rPr lang="pl-PL" dirty="0" smtClean="0"/>
              <a:t>Usability Testing</a:t>
            </a:r>
            <a:endParaRPr lang="de-DE" dirty="0"/>
          </a:p>
        </p:txBody>
      </p:sp>
      <p:sp>
        <p:nvSpPr>
          <p:cNvPr id="4" name="Textplatzhalter 3"/>
          <p:cNvSpPr>
            <a:spLocks noGrp="1"/>
          </p:cNvSpPr>
          <p:nvPr>
            <p:ph type="subTitle" idx="1"/>
          </p:nvPr>
        </p:nvSpPr>
        <p:spPr>
          <a:xfrm>
            <a:off x="976312" y="4348162"/>
            <a:ext cx="5232400" cy="338554"/>
          </a:xfrm>
        </p:spPr>
        <p:txBody>
          <a:bodyPr/>
          <a:lstStyle/>
          <a:p>
            <a:r>
              <a:rPr lang="pl-PL" dirty="0" smtClean="0"/>
              <a:t>Łukasz Urbaniak</a:t>
            </a:r>
            <a:endParaRPr lang="de-DE" dirty="0" smtClean="0"/>
          </a:p>
          <a:p>
            <a:r>
              <a:rPr lang="pl-PL" dirty="0" smtClean="0"/>
              <a:t>25.11.2016</a:t>
            </a:r>
            <a:endParaRPr lang="de-DE" dirty="0"/>
          </a:p>
        </p:txBody>
      </p:sp>
    </p:spTree>
    <p:extLst>
      <p:ext uri="{BB962C8B-B14F-4D97-AF65-F5344CB8AC3E}">
        <p14:creationId xmlns:p14="http://schemas.microsoft.com/office/powerpoint/2010/main" val="3230101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Advantages of Usability Testing</a:t>
            </a:r>
            <a:endParaRPr lang="de-DE" dirty="0"/>
          </a:p>
        </p:txBody>
      </p:sp>
      <p:sp>
        <p:nvSpPr>
          <p:cNvPr id="5" name="Inhaltsplatzhalter 4"/>
          <p:cNvSpPr>
            <a:spLocks noGrp="1"/>
          </p:cNvSpPr>
          <p:nvPr>
            <p:ph idx="1"/>
          </p:nvPr>
        </p:nvSpPr>
        <p:spPr>
          <a:xfrm>
            <a:off x="444503" y="935534"/>
            <a:ext cx="4197349" cy="3244579"/>
          </a:xfrm>
        </p:spPr>
        <p:txBody>
          <a:bodyPr>
            <a:noAutofit/>
          </a:bodyPr>
          <a:lstStyle/>
          <a:p>
            <a:pPr lvl="0">
              <a:spcBef>
                <a:spcPts val="0"/>
              </a:spcBef>
              <a:buNone/>
              <a:defRPr sz="1400" b="0"/>
            </a:pPr>
            <a:r>
              <a:rPr lang="de-DE" b="1" i="1" dirty="0">
                <a:solidFill>
                  <a:srgbClr val="213E7F"/>
                </a:solidFill>
                <a:ea typeface="Microsoft YaHei" pitchFamily="2"/>
                <a:cs typeface="Mangal" pitchFamily="2"/>
              </a:rPr>
              <a:t>Client expectations:</a:t>
            </a:r>
          </a:p>
          <a:p>
            <a:pPr>
              <a:spcBef>
                <a:spcPts val="0"/>
              </a:spcBef>
              <a:defRPr sz="1400" b="0"/>
            </a:pPr>
            <a:r>
              <a:rPr lang="de-DE" sz="1200" dirty="0" smtClean="0">
                <a:solidFill>
                  <a:srgbClr val="213E7F"/>
                </a:solidFill>
                <a:ea typeface="Microsoft YaHei" pitchFamily="2"/>
                <a:cs typeface="Mangal" pitchFamily="2"/>
              </a:rPr>
              <a:t>applications </a:t>
            </a:r>
            <a:r>
              <a:rPr lang="de-DE" sz="1200" dirty="0">
                <a:solidFill>
                  <a:srgbClr val="213E7F"/>
                </a:solidFill>
                <a:ea typeface="Microsoft YaHei" pitchFamily="2"/>
                <a:cs typeface="Mangal" pitchFamily="2"/>
              </a:rPr>
              <a:t>have to be easy and intuitive to use</a:t>
            </a:r>
          </a:p>
          <a:p>
            <a:pPr>
              <a:spcBef>
                <a:spcPts val="0"/>
              </a:spcBef>
              <a:defRPr sz="1400" b="0"/>
            </a:pPr>
            <a:r>
              <a:rPr lang="de-DE" sz="1200" dirty="0" smtClean="0">
                <a:solidFill>
                  <a:srgbClr val="213E7F"/>
                </a:solidFill>
                <a:ea typeface="Microsoft YaHei" pitchFamily="2"/>
                <a:cs typeface="Mangal" pitchFamily="2"/>
              </a:rPr>
              <a:t>applications </a:t>
            </a:r>
            <a:r>
              <a:rPr lang="de-DE" sz="1200" dirty="0">
                <a:solidFill>
                  <a:srgbClr val="213E7F"/>
                </a:solidFill>
                <a:ea typeface="Microsoft YaHei" pitchFamily="2"/>
                <a:cs typeface="Mangal" pitchFamily="2"/>
              </a:rPr>
              <a:t>have to be easy to </a:t>
            </a:r>
            <a:r>
              <a:rPr lang="de-DE" sz="1200" dirty="0" smtClean="0">
                <a:solidFill>
                  <a:srgbClr val="213E7F"/>
                </a:solidFill>
                <a:ea typeface="Microsoft YaHei" pitchFamily="2"/>
                <a:cs typeface="Mangal" pitchFamily="2"/>
              </a:rPr>
              <a:t>understand</a:t>
            </a:r>
            <a:endParaRPr lang="pl-PL" sz="1200" dirty="0" smtClean="0">
              <a:solidFill>
                <a:srgbClr val="213E7F"/>
              </a:solidFill>
              <a:ea typeface="Microsoft YaHei" pitchFamily="2"/>
              <a:cs typeface="Mangal" pitchFamily="2"/>
            </a:endParaRPr>
          </a:p>
          <a:p>
            <a:pPr lvl="0">
              <a:spcBef>
                <a:spcPts val="0"/>
              </a:spcBef>
              <a:buFontTx/>
              <a:buChar char="-"/>
              <a:defRPr sz="1400" b="0"/>
            </a:pPr>
            <a:endParaRPr lang="de-DE" dirty="0">
              <a:solidFill>
                <a:srgbClr val="213E7F"/>
              </a:solidFill>
              <a:ea typeface="Microsoft YaHei" pitchFamily="2"/>
              <a:cs typeface="Mangal" pitchFamily="2"/>
            </a:endParaRPr>
          </a:p>
          <a:p>
            <a:pPr lvl="0">
              <a:spcBef>
                <a:spcPts val="0"/>
              </a:spcBef>
              <a:buNone/>
              <a:defRPr sz="1400" b="0"/>
            </a:pPr>
            <a:r>
              <a:rPr lang="de-DE" b="1" i="1" dirty="0">
                <a:solidFill>
                  <a:srgbClr val="213E7F"/>
                </a:solidFill>
                <a:ea typeface="Microsoft YaHei" pitchFamily="2"/>
                <a:cs typeface="Mangal" pitchFamily="2"/>
              </a:rPr>
              <a:t>Costs reduction:</a:t>
            </a:r>
          </a:p>
          <a:p>
            <a:pPr>
              <a:spcBef>
                <a:spcPts val="0"/>
              </a:spcBef>
              <a:defRPr sz="1400" b="0"/>
            </a:pPr>
            <a:r>
              <a:rPr lang="de-DE" sz="1200" dirty="0" smtClean="0">
                <a:solidFill>
                  <a:srgbClr val="213E7F"/>
                </a:solidFill>
                <a:ea typeface="Microsoft YaHei" pitchFamily="2"/>
                <a:cs typeface="Mangal" pitchFamily="2"/>
              </a:rPr>
              <a:t>usability </a:t>
            </a:r>
            <a:r>
              <a:rPr lang="de-DE" sz="1200" dirty="0">
                <a:solidFill>
                  <a:srgbClr val="213E7F"/>
                </a:solidFill>
                <a:ea typeface="Microsoft YaHei" pitchFamily="2"/>
                <a:cs typeface="Mangal" pitchFamily="2"/>
              </a:rPr>
              <a:t>= less complex and easier in use products</a:t>
            </a:r>
          </a:p>
          <a:p>
            <a:pPr>
              <a:spcBef>
                <a:spcPts val="0"/>
              </a:spcBef>
              <a:defRPr sz="1400" b="0"/>
            </a:pPr>
            <a:r>
              <a:rPr lang="de-DE" sz="1200" dirty="0" smtClean="0">
                <a:solidFill>
                  <a:srgbClr val="213E7F"/>
                </a:solidFill>
                <a:ea typeface="Microsoft YaHei" pitchFamily="2"/>
                <a:cs typeface="Mangal" pitchFamily="2"/>
              </a:rPr>
              <a:t>less </a:t>
            </a:r>
            <a:r>
              <a:rPr lang="de-DE" sz="1200" dirty="0">
                <a:solidFill>
                  <a:srgbClr val="213E7F"/>
                </a:solidFill>
                <a:ea typeface="Microsoft YaHei" pitchFamily="2"/>
                <a:cs typeface="Mangal" pitchFamily="2"/>
              </a:rPr>
              <a:t>complex products can be easier </a:t>
            </a:r>
            <a:r>
              <a:rPr lang="de-DE" sz="1200" dirty="0" smtClean="0">
                <a:solidFill>
                  <a:srgbClr val="213E7F"/>
                </a:solidFill>
                <a:ea typeface="Microsoft YaHei" pitchFamily="2"/>
                <a:cs typeface="Mangal" pitchFamily="2"/>
              </a:rPr>
              <a:t>s</a:t>
            </a:r>
            <a:r>
              <a:rPr lang="pl-PL" sz="1200" dirty="0" smtClean="0">
                <a:solidFill>
                  <a:srgbClr val="213E7F"/>
                </a:solidFill>
                <a:ea typeface="Microsoft YaHei" pitchFamily="2"/>
                <a:cs typeface="Mangal" pitchFamily="2"/>
              </a:rPr>
              <a:t>old</a:t>
            </a:r>
            <a:r>
              <a:rPr lang="de-DE" sz="1200" dirty="0" smtClean="0">
                <a:solidFill>
                  <a:srgbClr val="213E7F"/>
                </a:solidFill>
                <a:ea typeface="Microsoft YaHei" pitchFamily="2"/>
                <a:cs typeface="Mangal" pitchFamily="2"/>
              </a:rPr>
              <a:t> </a:t>
            </a:r>
            <a:r>
              <a:rPr lang="de-DE" sz="1200" dirty="0">
                <a:solidFill>
                  <a:srgbClr val="213E7F"/>
                </a:solidFill>
                <a:ea typeface="Microsoft YaHei" pitchFamily="2"/>
                <a:cs typeface="Mangal" pitchFamily="2"/>
              </a:rPr>
              <a:t>and </a:t>
            </a:r>
            <a:r>
              <a:rPr lang="de-DE" sz="1200" dirty="0" smtClean="0">
                <a:solidFill>
                  <a:srgbClr val="213E7F"/>
                </a:solidFill>
                <a:ea typeface="Microsoft YaHei" pitchFamily="2"/>
                <a:cs typeface="Mangal" pitchFamily="2"/>
              </a:rPr>
              <a:t>addressed for</a:t>
            </a:r>
            <a:r>
              <a:rPr lang="pl-PL" sz="1200" dirty="0" smtClean="0">
                <a:solidFill>
                  <a:srgbClr val="213E7F"/>
                </a:solidFill>
                <a:ea typeface="Microsoft YaHei" pitchFamily="2"/>
                <a:cs typeface="Mangal" pitchFamily="2"/>
              </a:rPr>
              <a:t> wider </a:t>
            </a:r>
            <a:r>
              <a:rPr lang="de-DE" sz="1200" dirty="0" smtClean="0">
                <a:solidFill>
                  <a:srgbClr val="213E7F"/>
                </a:solidFill>
                <a:ea typeface="Microsoft YaHei" pitchFamily="2"/>
                <a:cs typeface="Mangal" pitchFamily="2"/>
              </a:rPr>
              <a:t>audience</a:t>
            </a:r>
            <a:endParaRPr lang="pl-PL" sz="1200" dirty="0" smtClean="0">
              <a:solidFill>
                <a:srgbClr val="213E7F"/>
              </a:solidFill>
              <a:ea typeface="Microsoft YaHei" pitchFamily="2"/>
              <a:cs typeface="Mangal" pitchFamily="2"/>
            </a:endParaRPr>
          </a:p>
          <a:p>
            <a:pPr>
              <a:spcBef>
                <a:spcPts val="0"/>
              </a:spcBef>
              <a:defRPr sz="1400" b="0"/>
            </a:pPr>
            <a:endParaRPr lang="de-DE" sz="1200" dirty="0">
              <a:solidFill>
                <a:srgbClr val="213E7F"/>
              </a:solidFill>
              <a:ea typeface="Microsoft YaHei" pitchFamily="2"/>
              <a:cs typeface="Mangal" pitchFamily="2"/>
            </a:endParaRPr>
          </a:p>
          <a:p>
            <a:pPr lvl="0">
              <a:spcBef>
                <a:spcPts val="0"/>
              </a:spcBef>
              <a:buNone/>
              <a:defRPr sz="1400" b="0"/>
            </a:pPr>
            <a:r>
              <a:rPr lang="de-DE" b="1" i="1" dirty="0">
                <a:solidFill>
                  <a:srgbClr val="213E7F"/>
                </a:solidFill>
                <a:ea typeface="Microsoft YaHei" pitchFamily="2"/>
                <a:cs typeface="Mangal" pitchFamily="2"/>
              </a:rPr>
              <a:t>Usability testing:</a:t>
            </a:r>
          </a:p>
          <a:p>
            <a:pPr>
              <a:spcBef>
                <a:spcPts val="0"/>
              </a:spcBef>
              <a:defRPr sz="1400" b="0"/>
            </a:pPr>
            <a:r>
              <a:rPr lang="de-DE" sz="1200" dirty="0" smtClean="0">
                <a:solidFill>
                  <a:srgbClr val="213E7F"/>
                </a:solidFill>
                <a:ea typeface="Microsoft YaHei" pitchFamily="2"/>
                <a:cs typeface="Mangal" pitchFamily="2"/>
              </a:rPr>
              <a:t>saves </a:t>
            </a:r>
            <a:r>
              <a:rPr lang="de-DE" sz="1200" dirty="0">
                <a:solidFill>
                  <a:srgbClr val="213E7F"/>
                </a:solidFill>
                <a:ea typeface="Microsoft YaHei" pitchFamily="2"/>
                <a:cs typeface="Mangal" pitchFamily="2"/>
              </a:rPr>
              <a:t>time of improving and developing</a:t>
            </a:r>
          </a:p>
          <a:p>
            <a:pPr>
              <a:spcBef>
                <a:spcPts val="0"/>
              </a:spcBef>
              <a:defRPr sz="1400" b="0"/>
            </a:pPr>
            <a:r>
              <a:rPr lang="de-DE" sz="1200" dirty="0" smtClean="0">
                <a:solidFill>
                  <a:srgbClr val="213E7F"/>
                </a:solidFill>
                <a:ea typeface="Microsoft YaHei" pitchFamily="2"/>
                <a:cs typeface="Mangal" pitchFamily="2"/>
              </a:rPr>
              <a:t>decreasses </a:t>
            </a:r>
            <a:r>
              <a:rPr lang="de-DE" sz="1200" dirty="0">
                <a:solidFill>
                  <a:srgbClr val="213E7F"/>
                </a:solidFill>
                <a:ea typeface="Microsoft YaHei" pitchFamily="2"/>
                <a:cs typeface="Mangal" pitchFamily="2"/>
              </a:rPr>
              <a:t>unwanted stress in project team</a:t>
            </a:r>
          </a:p>
          <a:p>
            <a:pPr>
              <a:spcBef>
                <a:spcPts val="0"/>
              </a:spcBef>
              <a:defRPr sz="1400" b="0"/>
            </a:pPr>
            <a:r>
              <a:rPr lang="de-DE" sz="1200" dirty="0" smtClean="0">
                <a:solidFill>
                  <a:srgbClr val="213E7F"/>
                </a:solidFill>
                <a:ea typeface="Microsoft YaHei" pitchFamily="2"/>
                <a:cs typeface="Mangal" pitchFamily="2"/>
              </a:rPr>
              <a:t>defines </a:t>
            </a:r>
            <a:r>
              <a:rPr lang="de-DE" sz="1200" dirty="0">
                <a:solidFill>
                  <a:srgbClr val="213E7F"/>
                </a:solidFill>
                <a:ea typeface="Microsoft YaHei" pitchFamily="2"/>
                <a:cs typeface="Mangal" pitchFamily="2"/>
              </a:rPr>
              <a:t>important (and unimportant) criteria for users</a:t>
            </a:r>
          </a:p>
          <a:p>
            <a:pPr>
              <a:spcBef>
                <a:spcPts val="0"/>
              </a:spcBef>
              <a:defRPr sz="1400" b="0"/>
            </a:pPr>
            <a:r>
              <a:rPr lang="de-DE" sz="1200" dirty="0" smtClean="0">
                <a:solidFill>
                  <a:srgbClr val="213E7F"/>
                </a:solidFill>
                <a:ea typeface="Microsoft YaHei" pitchFamily="2"/>
                <a:cs typeface="Mangal" pitchFamily="2"/>
              </a:rPr>
              <a:t>helps </a:t>
            </a:r>
            <a:r>
              <a:rPr lang="de-DE" sz="1200" dirty="0">
                <a:solidFill>
                  <a:srgbClr val="213E7F"/>
                </a:solidFill>
                <a:ea typeface="Microsoft YaHei" pitchFamily="2"/>
                <a:cs typeface="Mangal" pitchFamily="2"/>
              </a:rPr>
              <a:t>to find week sides and defects in early stages</a:t>
            </a:r>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Tree>
    <p:extLst>
      <p:ext uri="{BB962C8B-B14F-4D97-AF65-F5344CB8AC3E}">
        <p14:creationId xmlns:p14="http://schemas.microsoft.com/office/powerpoint/2010/main" val="63920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Problems with Insufficient Usability</a:t>
            </a:r>
            <a:endParaRPr lang="de-DE" dirty="0"/>
          </a:p>
        </p:txBody>
      </p:sp>
      <p:sp>
        <p:nvSpPr>
          <p:cNvPr id="5" name="Inhaltsplatzhalter 4"/>
          <p:cNvSpPr>
            <a:spLocks noGrp="1"/>
          </p:cNvSpPr>
          <p:nvPr>
            <p:ph idx="1"/>
          </p:nvPr>
        </p:nvSpPr>
        <p:spPr>
          <a:xfrm>
            <a:off x="444503" y="935534"/>
            <a:ext cx="4197349" cy="3244579"/>
          </a:xfrm>
        </p:spPr>
        <p:txBody>
          <a:bodyPr>
            <a:noAutofit/>
          </a:bodyPr>
          <a:lstStyle/>
          <a:p>
            <a:pPr lvl="0">
              <a:spcBef>
                <a:spcPts val="0"/>
              </a:spcBef>
              <a:buNone/>
              <a:defRPr sz="1400" b="0"/>
            </a:pPr>
            <a:r>
              <a:rPr lang="de-DE" b="1" i="1" dirty="0">
                <a:solidFill>
                  <a:srgbClr val="213E7F"/>
                </a:solidFill>
                <a:latin typeface="Arial" pitchFamily="18"/>
                <a:ea typeface="Microsoft YaHei" pitchFamily="2"/>
                <a:cs typeface="Mangal" pitchFamily="2"/>
              </a:rPr>
              <a:t>Medical devices:</a:t>
            </a:r>
          </a:p>
          <a:p>
            <a:pPr>
              <a:spcBef>
                <a:spcPts val="0"/>
              </a:spcBef>
              <a:defRPr sz="1400" b="0"/>
            </a:pPr>
            <a:r>
              <a:rPr lang="de-DE" sz="1200" dirty="0" smtClean="0">
                <a:solidFill>
                  <a:srgbClr val="213E7F"/>
                </a:solidFill>
                <a:latin typeface="Arial" pitchFamily="18"/>
                <a:ea typeface="Microsoft YaHei" pitchFamily="2"/>
                <a:cs typeface="Mangal" pitchFamily="2"/>
              </a:rPr>
              <a:t>insufficient </a:t>
            </a:r>
            <a:r>
              <a:rPr lang="de-DE" sz="1200" dirty="0">
                <a:solidFill>
                  <a:srgbClr val="213E7F"/>
                </a:solidFill>
                <a:latin typeface="Arial" pitchFamily="18"/>
                <a:ea typeface="Microsoft YaHei" pitchFamily="2"/>
                <a:cs typeface="Mangal" pitchFamily="2"/>
              </a:rPr>
              <a:t>configuration may put the patients at </a:t>
            </a:r>
            <a:r>
              <a:rPr lang="de-DE" sz="1200" dirty="0" smtClean="0">
                <a:solidFill>
                  <a:srgbClr val="213E7F"/>
                </a:solidFill>
                <a:latin typeface="Arial" pitchFamily="18"/>
                <a:ea typeface="Microsoft YaHei" pitchFamily="2"/>
                <a:cs typeface="Mangal" pitchFamily="2"/>
              </a:rPr>
              <a:t>rist</a:t>
            </a:r>
            <a:endParaRPr lang="pl-PL" sz="1200" dirty="0" smtClean="0">
              <a:solidFill>
                <a:srgbClr val="213E7F"/>
              </a:solidFill>
              <a:latin typeface="Arial" pitchFamily="18"/>
              <a:ea typeface="Microsoft YaHei" pitchFamily="2"/>
              <a:cs typeface="Mangal" pitchFamily="2"/>
            </a:endParaRPr>
          </a:p>
          <a:p>
            <a:pPr>
              <a:spcBef>
                <a:spcPts val="0"/>
              </a:spcBef>
              <a:defRPr sz="1400" b="0"/>
            </a:pPr>
            <a:endParaRPr lang="de-DE" sz="1200" dirty="0">
              <a:solidFill>
                <a:srgbClr val="213E7F"/>
              </a:solidFill>
              <a:latin typeface="Arial" pitchFamily="18"/>
              <a:ea typeface="Microsoft YaHei" pitchFamily="2"/>
              <a:cs typeface="Mangal" pitchFamily="2"/>
            </a:endParaRPr>
          </a:p>
          <a:p>
            <a:pPr lvl="0">
              <a:spcBef>
                <a:spcPts val="0"/>
              </a:spcBef>
              <a:buNone/>
              <a:defRPr sz="1400" b="0"/>
            </a:pPr>
            <a:r>
              <a:rPr lang="de-DE" b="1" i="1" dirty="0" smtClean="0">
                <a:solidFill>
                  <a:srgbClr val="213E7F"/>
                </a:solidFill>
                <a:latin typeface="Arial" pitchFamily="18"/>
                <a:ea typeface="Microsoft YaHei" pitchFamily="2"/>
                <a:cs typeface="Mangal" pitchFamily="2"/>
              </a:rPr>
              <a:t>Aeroplanes:</a:t>
            </a:r>
            <a:endParaRPr lang="de-DE" b="1" i="1" dirty="0">
              <a:solidFill>
                <a:srgbClr val="213E7F"/>
              </a:solidFill>
              <a:latin typeface="Arial" pitchFamily="18"/>
              <a:ea typeface="Microsoft YaHei" pitchFamily="2"/>
              <a:cs typeface="Mangal" pitchFamily="2"/>
            </a:endParaRPr>
          </a:p>
          <a:p>
            <a:pPr>
              <a:spcBef>
                <a:spcPts val="0"/>
              </a:spcBef>
              <a:defRPr sz="1400" b="0"/>
            </a:pPr>
            <a:r>
              <a:rPr lang="de-DE" sz="1200" dirty="0" smtClean="0">
                <a:solidFill>
                  <a:srgbClr val="213E7F"/>
                </a:solidFill>
                <a:latin typeface="Arial" pitchFamily="18"/>
                <a:ea typeface="Microsoft YaHei" pitchFamily="2"/>
                <a:cs typeface="Mangal" pitchFamily="2"/>
              </a:rPr>
              <a:t>switches </a:t>
            </a:r>
            <a:r>
              <a:rPr lang="de-DE" sz="1200" dirty="0">
                <a:solidFill>
                  <a:srgbClr val="213E7F"/>
                </a:solidFill>
                <a:latin typeface="Arial" pitchFamily="18"/>
                <a:ea typeface="Microsoft YaHei" pitchFamily="2"/>
                <a:cs typeface="Mangal" pitchFamily="2"/>
              </a:rPr>
              <a:t>and buttons in airplane cockpit have to be easily accessible even in stresfull situations</a:t>
            </a:r>
          </a:p>
          <a:p>
            <a:pPr>
              <a:spcBef>
                <a:spcPts val="0"/>
              </a:spcBef>
              <a:defRPr sz="1400" b="0"/>
            </a:pPr>
            <a:r>
              <a:rPr lang="de-DE" sz="1200" dirty="0" smtClean="0">
                <a:solidFill>
                  <a:srgbClr val="213E7F"/>
                </a:solidFill>
                <a:latin typeface="Arial" pitchFamily="18"/>
                <a:ea typeface="Microsoft YaHei" pitchFamily="2"/>
                <a:cs typeface="Mangal" pitchFamily="2"/>
              </a:rPr>
              <a:t>status </a:t>
            </a:r>
            <a:r>
              <a:rPr lang="de-DE" sz="1200" dirty="0">
                <a:solidFill>
                  <a:srgbClr val="213E7F"/>
                </a:solidFill>
                <a:latin typeface="Arial" pitchFamily="18"/>
                <a:ea typeface="Microsoft YaHei" pitchFamily="2"/>
                <a:cs typeface="Mangal" pitchFamily="2"/>
              </a:rPr>
              <a:t>indicators must be quickly </a:t>
            </a:r>
            <a:r>
              <a:rPr lang="de-DE" sz="1200" dirty="0" smtClean="0">
                <a:solidFill>
                  <a:srgbClr val="213E7F"/>
                </a:solidFill>
                <a:latin typeface="Arial" pitchFamily="18"/>
                <a:ea typeface="Microsoft YaHei" pitchFamily="2"/>
                <a:cs typeface="Mangal" pitchFamily="2"/>
              </a:rPr>
              <a:t>undestendable</a:t>
            </a:r>
            <a:endParaRPr lang="pl-PL" sz="1200" dirty="0" smtClean="0">
              <a:solidFill>
                <a:srgbClr val="213E7F"/>
              </a:solidFill>
              <a:latin typeface="Arial" pitchFamily="18"/>
              <a:ea typeface="Microsoft YaHei" pitchFamily="2"/>
              <a:cs typeface="Mangal" pitchFamily="2"/>
            </a:endParaRPr>
          </a:p>
          <a:p>
            <a:pPr>
              <a:spcBef>
                <a:spcPts val="0"/>
              </a:spcBef>
              <a:defRPr sz="1400" b="0"/>
            </a:pPr>
            <a:endParaRPr lang="de-DE" sz="1200" dirty="0">
              <a:solidFill>
                <a:srgbClr val="213E7F"/>
              </a:solidFill>
              <a:latin typeface="Arial" pitchFamily="18"/>
              <a:ea typeface="Microsoft YaHei" pitchFamily="2"/>
              <a:cs typeface="Mangal" pitchFamily="2"/>
            </a:endParaRPr>
          </a:p>
          <a:p>
            <a:pPr lvl="0">
              <a:spcBef>
                <a:spcPts val="0"/>
              </a:spcBef>
              <a:buNone/>
              <a:defRPr sz="1400" b="0"/>
            </a:pPr>
            <a:r>
              <a:rPr lang="de-DE" b="1" i="1" dirty="0">
                <a:solidFill>
                  <a:srgbClr val="213E7F"/>
                </a:solidFill>
                <a:latin typeface="Arial" pitchFamily="18"/>
                <a:ea typeface="Microsoft YaHei" pitchFamily="2"/>
                <a:cs typeface="Mangal" pitchFamily="2"/>
              </a:rPr>
              <a:t>Electronic shops:</a:t>
            </a:r>
          </a:p>
          <a:p>
            <a:pPr>
              <a:spcBef>
                <a:spcPts val="0"/>
              </a:spcBef>
              <a:defRPr sz="1400" b="0"/>
            </a:pPr>
            <a:r>
              <a:rPr lang="de-DE" sz="1200" dirty="0" smtClean="0">
                <a:solidFill>
                  <a:srgbClr val="213E7F"/>
                </a:solidFill>
                <a:latin typeface="Arial" pitchFamily="18"/>
                <a:ea typeface="Microsoft YaHei" pitchFamily="2"/>
                <a:cs typeface="Mangal" pitchFamily="2"/>
              </a:rPr>
              <a:t>usability </a:t>
            </a:r>
            <a:r>
              <a:rPr lang="de-DE" sz="1200" dirty="0">
                <a:solidFill>
                  <a:srgbClr val="213E7F"/>
                </a:solidFill>
                <a:latin typeface="Arial" pitchFamily="18"/>
                <a:ea typeface="Microsoft YaHei" pitchFamily="2"/>
                <a:cs typeface="Mangal" pitchFamily="2"/>
              </a:rPr>
              <a:t>have direct impact on sale</a:t>
            </a:r>
          </a:p>
          <a:p>
            <a:pPr>
              <a:spcBef>
                <a:spcPts val="0"/>
              </a:spcBef>
              <a:defRPr sz="1400" b="0"/>
            </a:pPr>
            <a:r>
              <a:rPr lang="de-DE" sz="1200" dirty="0" smtClean="0">
                <a:solidFill>
                  <a:srgbClr val="213E7F"/>
                </a:solidFill>
                <a:latin typeface="Arial" pitchFamily="18"/>
                <a:ea typeface="Microsoft YaHei" pitchFamily="2"/>
                <a:cs typeface="Mangal" pitchFamily="2"/>
              </a:rPr>
              <a:t>inability </a:t>
            </a:r>
            <a:r>
              <a:rPr lang="de-DE" sz="1200" dirty="0">
                <a:solidFill>
                  <a:srgbClr val="213E7F"/>
                </a:solidFill>
                <a:latin typeface="Arial" pitchFamily="18"/>
                <a:ea typeface="Microsoft YaHei" pitchFamily="2"/>
                <a:cs typeface="Mangal" pitchFamily="2"/>
              </a:rPr>
              <a:t>in finding base shop functions (i.e. shop cart or ordering form), finding products might cause lose in sales</a:t>
            </a:r>
          </a:p>
          <a:p>
            <a:pPr lvl="0">
              <a:spcBef>
                <a:spcPts val="0"/>
              </a:spcBef>
              <a:buNone/>
              <a:defRPr sz="1400" b="0"/>
            </a:pPr>
            <a:endParaRPr lang="de-DE" sz="1200" dirty="0">
              <a:solidFill>
                <a:srgbClr val="213E7F"/>
              </a:solidFill>
              <a:ea typeface="Microsoft YaHei" pitchFamily="2"/>
              <a:cs typeface="Mangal" pitchFamily="2"/>
            </a:endParaRPr>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179" y="1555190"/>
            <a:ext cx="3948681" cy="2673052"/>
          </a:xfrm>
          <a:prstGeom prst="rect">
            <a:avLst/>
          </a:prstGeom>
        </p:spPr>
      </p:pic>
    </p:spTree>
    <p:extLst>
      <p:ext uri="{BB962C8B-B14F-4D97-AF65-F5344CB8AC3E}">
        <p14:creationId xmlns:p14="http://schemas.microsoft.com/office/powerpoint/2010/main" val="357826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Color Blindness Test</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60" y="801011"/>
            <a:ext cx="6393926" cy="3812010"/>
          </a:xfrm>
          <a:prstGeom prst="rect">
            <a:avLst/>
          </a:prstGeom>
        </p:spPr>
      </p:pic>
      <p:sp>
        <p:nvSpPr>
          <p:cNvPr id="7" name="TextBox 6"/>
          <p:cNvSpPr txBox="1"/>
          <p:nvPr/>
        </p:nvSpPr>
        <p:spPr>
          <a:xfrm>
            <a:off x="3066334" y="4629648"/>
            <a:ext cx="2832578" cy="107722"/>
          </a:xfrm>
          <a:prstGeom prst="rect">
            <a:avLst/>
          </a:prstGeom>
          <a:noFill/>
        </p:spPr>
        <p:txBody>
          <a:bodyPr wrap="square" lIns="0" tIns="0" rIns="0" bIns="0" rtlCol="0">
            <a:spAutoFit/>
          </a:bodyPr>
          <a:lstStyle/>
          <a:p>
            <a:pPr lvl="0"/>
            <a:r>
              <a:rPr lang="de-DE" sz="700" dirty="0">
                <a:solidFill>
                  <a:srgbClr val="213E7F"/>
                </a:solidFill>
                <a:latin typeface="Arial" pitchFamily="18"/>
                <a:ea typeface="Microsoft YaHei" pitchFamily="2"/>
                <a:cs typeface="Mangal" pitchFamily="2"/>
                <a:hlinkClick r:id="rId4"/>
              </a:rPr>
              <a:t>http://</a:t>
            </a:r>
            <a:r>
              <a:rPr lang="de-DE" sz="700" dirty="0" smtClean="0">
                <a:solidFill>
                  <a:srgbClr val="213E7F"/>
                </a:solidFill>
                <a:latin typeface="Arial" pitchFamily="18"/>
                <a:ea typeface="Microsoft YaHei" pitchFamily="2"/>
                <a:cs typeface="Mangal" pitchFamily="2"/>
                <a:hlinkClick r:id="rId4"/>
              </a:rPr>
              <a:t>micro.magnet.fsu.edu/primer/lightandcolor/humanvisionintro.html</a:t>
            </a:r>
            <a:endParaRPr lang="pl-PL" sz="700" dirty="0" smtClean="0">
              <a:solidFill>
                <a:srgbClr val="213E7F"/>
              </a:solidFill>
              <a:latin typeface="Arial" pitchFamily="18"/>
              <a:ea typeface="Microsoft YaHei" pitchFamily="2"/>
              <a:cs typeface="Mangal" pitchFamily="2"/>
            </a:endParaRPr>
          </a:p>
        </p:txBody>
      </p:sp>
    </p:spTree>
    <p:extLst>
      <p:ext uri="{BB962C8B-B14F-4D97-AF65-F5344CB8AC3E}">
        <p14:creationId xmlns:p14="http://schemas.microsoft.com/office/powerpoint/2010/main" val="3313328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Style guides</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2" name="TextBox 1"/>
          <p:cNvSpPr txBox="1"/>
          <p:nvPr/>
        </p:nvSpPr>
        <p:spPr>
          <a:xfrm>
            <a:off x="451645" y="962526"/>
            <a:ext cx="4381612" cy="1846659"/>
          </a:xfrm>
          <a:prstGeom prst="rect">
            <a:avLst/>
          </a:prstGeom>
          <a:noFill/>
        </p:spPr>
        <p:txBody>
          <a:bodyPr wrap="square" lIns="0" tIns="0" rIns="0" bIns="0" rtlCol="0">
            <a:spAutoFit/>
          </a:bodyPr>
          <a:lstStyle/>
          <a:p>
            <a:pPr marL="171450" lvl="0"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Style </a:t>
            </a:r>
            <a:r>
              <a:rPr lang="de-DE" sz="1200" dirty="0">
                <a:solidFill>
                  <a:srgbClr val="213E7F"/>
                </a:solidFill>
                <a:latin typeface="Arial" pitchFamily="18"/>
                <a:ea typeface="Microsoft YaHei" pitchFamily="2"/>
                <a:cs typeface="Mangal" pitchFamily="2"/>
              </a:rPr>
              <a:t>guides = industry standards connected with organisation</a:t>
            </a:r>
          </a:p>
          <a:p>
            <a:pPr marL="171450" lvl="0"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Bases </a:t>
            </a:r>
            <a:r>
              <a:rPr lang="de-DE" sz="1200" dirty="0">
                <a:solidFill>
                  <a:srgbClr val="213E7F"/>
                </a:solidFill>
                <a:latin typeface="Arial" pitchFamily="18"/>
                <a:ea typeface="Microsoft YaHei" pitchFamily="2"/>
                <a:cs typeface="Mangal" pitchFamily="2"/>
              </a:rPr>
              <a:t>on organisation design</a:t>
            </a:r>
          </a:p>
          <a:p>
            <a:pPr marL="171450" lvl="0"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Defines </a:t>
            </a:r>
            <a:r>
              <a:rPr lang="de-DE" sz="1200" dirty="0">
                <a:solidFill>
                  <a:srgbClr val="213E7F"/>
                </a:solidFill>
                <a:latin typeface="Arial" pitchFamily="18"/>
                <a:ea typeface="Microsoft YaHei" pitchFamily="2"/>
                <a:cs typeface="Mangal" pitchFamily="2"/>
              </a:rPr>
              <a:t>understandable guidelines regarding desiging printed materials and web pages of organisations</a:t>
            </a:r>
          </a:p>
          <a:p>
            <a:pPr marL="171450" lvl="0"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Specification </a:t>
            </a:r>
            <a:r>
              <a:rPr lang="de-DE" sz="1200" dirty="0">
                <a:solidFill>
                  <a:srgbClr val="213E7F"/>
                </a:solidFill>
                <a:latin typeface="Arial" pitchFamily="18"/>
                <a:ea typeface="Microsoft YaHei" pitchFamily="2"/>
                <a:cs typeface="Mangal" pitchFamily="2"/>
              </a:rPr>
              <a:t>can consist </a:t>
            </a:r>
            <a:r>
              <a:rPr lang="de-DE" sz="1200" dirty="0" smtClean="0">
                <a:solidFill>
                  <a:srgbClr val="213E7F"/>
                </a:solidFill>
                <a:latin typeface="Arial" pitchFamily="18"/>
                <a:ea typeface="Microsoft YaHei" pitchFamily="2"/>
                <a:cs typeface="Mangal" pitchFamily="2"/>
              </a:rPr>
              <a:t>of:</a:t>
            </a:r>
            <a:endParaRPr lang="pl-PL" sz="1200" dirty="0" smtClean="0">
              <a:solidFill>
                <a:srgbClr val="213E7F"/>
              </a:solidFill>
              <a:latin typeface="Arial" pitchFamily="18"/>
              <a:ea typeface="Microsoft YaHei" pitchFamily="2"/>
              <a:cs typeface="Mangal" pitchFamily="2"/>
            </a:endParaRPr>
          </a:p>
          <a:p>
            <a:pPr marL="361950" lvl="1"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colors </a:t>
            </a:r>
            <a:r>
              <a:rPr lang="de-DE" sz="1200" dirty="0">
                <a:solidFill>
                  <a:srgbClr val="213E7F"/>
                </a:solidFill>
                <a:latin typeface="Arial" pitchFamily="18"/>
                <a:ea typeface="Microsoft YaHei" pitchFamily="2"/>
                <a:cs typeface="Mangal" pitchFamily="2"/>
              </a:rPr>
              <a:t>definition</a:t>
            </a:r>
          </a:p>
          <a:p>
            <a:pPr marL="361950" lvl="1"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templates </a:t>
            </a:r>
            <a:r>
              <a:rPr lang="de-DE" sz="1200" dirty="0">
                <a:solidFill>
                  <a:srgbClr val="213E7F"/>
                </a:solidFill>
                <a:latin typeface="Arial" pitchFamily="18"/>
                <a:ea typeface="Microsoft YaHei" pitchFamily="2"/>
                <a:cs typeface="Mangal" pitchFamily="2"/>
              </a:rPr>
              <a:t>of mail correspondence</a:t>
            </a:r>
          </a:p>
          <a:p>
            <a:pPr marL="361950" lvl="1"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principles </a:t>
            </a:r>
            <a:r>
              <a:rPr lang="de-DE" sz="1200" dirty="0">
                <a:solidFill>
                  <a:srgbClr val="213E7F"/>
                </a:solidFill>
                <a:latin typeface="Arial" pitchFamily="18"/>
                <a:ea typeface="Microsoft YaHei" pitchFamily="2"/>
                <a:cs typeface="Mangal" pitchFamily="2"/>
              </a:rPr>
              <a:t>for source code of desktop applications and web pages</a:t>
            </a:r>
          </a:p>
          <a:p>
            <a:pPr marL="171450" lvl="0" indent="-171450">
              <a:buFont typeface="Arial" panose="020B0604020202020204" pitchFamily="34" charset="0"/>
              <a:buChar char="•"/>
              <a:defRPr sz="1400" b="0" i="0"/>
            </a:pPr>
            <a:r>
              <a:rPr lang="de-DE" sz="1200" dirty="0" smtClean="0">
                <a:solidFill>
                  <a:srgbClr val="213E7F"/>
                </a:solidFill>
                <a:latin typeface="Arial" pitchFamily="18"/>
                <a:ea typeface="Microsoft YaHei" pitchFamily="2"/>
                <a:cs typeface="Mangal" pitchFamily="2"/>
              </a:rPr>
              <a:t>result </a:t>
            </a:r>
            <a:r>
              <a:rPr lang="de-DE" sz="1200" dirty="0">
                <a:solidFill>
                  <a:srgbClr val="213E7F"/>
                </a:solidFill>
                <a:latin typeface="Arial" pitchFamily="18"/>
                <a:ea typeface="Microsoft YaHei" pitchFamily="2"/>
                <a:cs typeface="Mangal" pitchFamily="2"/>
              </a:rPr>
              <a:t>= unified appearance of all applications in organisation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052" y="2862039"/>
            <a:ext cx="5188795" cy="1880081"/>
          </a:xfrm>
          <a:prstGeom prst="rect">
            <a:avLst/>
          </a:prstGeom>
        </p:spPr>
      </p:pic>
    </p:spTree>
    <p:extLst>
      <p:ext uri="{BB962C8B-B14F-4D97-AF65-F5344CB8AC3E}">
        <p14:creationId xmlns:p14="http://schemas.microsoft.com/office/powerpoint/2010/main" val="2411764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Testing Techniques?</a:t>
            </a:r>
            <a:endParaRPr lang="de-DE"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2" name="Rectangle 1"/>
          <p:cNvSpPr/>
          <p:nvPr/>
        </p:nvSpPr>
        <p:spPr>
          <a:xfrm>
            <a:off x="215538" y="930410"/>
            <a:ext cx="4572000" cy="3754874"/>
          </a:xfrm>
          <a:prstGeom prst="rect">
            <a:avLst/>
          </a:prstGeom>
        </p:spPr>
        <p:txBody>
          <a:bodyPr>
            <a:spAutoFit/>
          </a:bodyPr>
          <a:lstStyle/>
          <a:p>
            <a:r>
              <a:rPr lang="en-US" sz="1400" b="1" u="sng" dirty="0"/>
              <a:t>5 SECOND </a:t>
            </a:r>
            <a:r>
              <a:rPr lang="en-US" sz="1400" b="1" u="sng" dirty="0" smtClean="0"/>
              <a:t>TEST</a:t>
            </a:r>
            <a:endParaRPr lang="pl-PL" sz="1400" b="1" u="sng" dirty="0" smtClean="0"/>
          </a:p>
          <a:p>
            <a:r>
              <a:rPr lang="en-US" sz="1400" dirty="0" smtClean="0"/>
              <a:t>• </a:t>
            </a:r>
            <a:r>
              <a:rPr lang="en-US" sz="1400" dirty="0"/>
              <a:t>What is the purpose of the website/app? </a:t>
            </a:r>
            <a:endParaRPr lang="pl-PL" sz="1400" dirty="0" smtClean="0"/>
          </a:p>
          <a:p>
            <a:r>
              <a:rPr lang="en-US" sz="1400" dirty="0" smtClean="0"/>
              <a:t>• </a:t>
            </a:r>
            <a:r>
              <a:rPr lang="en-US" sz="1400" dirty="0"/>
              <a:t>Name 3 things you can do with this website </a:t>
            </a:r>
            <a:endParaRPr lang="pl-PL" sz="1400" dirty="0" smtClean="0"/>
          </a:p>
          <a:p>
            <a:r>
              <a:rPr lang="en-US" sz="1400" dirty="0" smtClean="0"/>
              <a:t>• </a:t>
            </a:r>
            <a:r>
              <a:rPr lang="en-US" sz="1400" dirty="0"/>
              <a:t>Who does this site or app belong to? </a:t>
            </a:r>
            <a:endParaRPr lang="pl-PL" sz="1400" dirty="0" smtClean="0"/>
          </a:p>
          <a:p>
            <a:r>
              <a:rPr lang="en-US" sz="1400" dirty="0" smtClean="0"/>
              <a:t>• </a:t>
            </a:r>
            <a:r>
              <a:rPr lang="en-US" sz="1400" dirty="0"/>
              <a:t>How do you feel about this </a:t>
            </a:r>
            <a:r>
              <a:rPr lang="en-US" sz="1400" dirty="0" err="1"/>
              <a:t>organisation</a:t>
            </a:r>
            <a:r>
              <a:rPr lang="en-US" sz="1400" dirty="0" smtClean="0"/>
              <a:t>?</a:t>
            </a:r>
            <a:endParaRPr lang="pl-PL" sz="1400" dirty="0" smtClean="0"/>
          </a:p>
          <a:p>
            <a:endParaRPr lang="pl-PL" sz="1400" dirty="0"/>
          </a:p>
          <a:p>
            <a:r>
              <a:rPr lang="pl-PL" sz="1400" b="1" u="sng" dirty="0" smtClean="0"/>
              <a:t>THINK\TALK-ALOUD</a:t>
            </a:r>
          </a:p>
          <a:p>
            <a:r>
              <a:rPr lang="en-US" sz="1400" dirty="0"/>
              <a:t>Participants in testing express their </a:t>
            </a:r>
            <a:r>
              <a:rPr lang="en-US" sz="1400" dirty="0" smtClean="0"/>
              <a:t>thoughts</a:t>
            </a:r>
            <a:r>
              <a:rPr lang="pl-PL" sz="1400" dirty="0" smtClean="0"/>
              <a:t>\actions </a:t>
            </a:r>
            <a:r>
              <a:rPr lang="en-US" sz="1400" dirty="0" smtClean="0"/>
              <a:t>on </a:t>
            </a:r>
            <a:r>
              <a:rPr lang="en-US" sz="1400" dirty="0"/>
              <a:t>the application while executing set </a:t>
            </a:r>
            <a:r>
              <a:rPr lang="en-US" sz="1400" dirty="0" smtClean="0"/>
              <a:t>tasks</a:t>
            </a:r>
            <a:r>
              <a:rPr lang="pl-PL" sz="1400" dirty="0" smtClean="0"/>
              <a:t>.</a:t>
            </a:r>
          </a:p>
          <a:p>
            <a:endParaRPr lang="pl-PL" sz="1400" dirty="0" smtClean="0"/>
          </a:p>
          <a:p>
            <a:pPr lvl="0">
              <a:defRPr sz="1800"/>
            </a:pPr>
            <a:r>
              <a:rPr lang="pl-PL" sz="1400" b="1" u="sng" dirty="0" smtClean="0">
                <a:solidFill>
                  <a:srgbClr val="213E7F"/>
                </a:solidFill>
                <a:latin typeface="Arial" pitchFamily="18"/>
                <a:ea typeface="Microsoft YaHei" pitchFamily="2"/>
                <a:cs typeface="Mangal" pitchFamily="2"/>
                <a:hlinkClick r:id="rId3"/>
              </a:rPr>
              <a:t>CHECKLIST</a:t>
            </a:r>
            <a:endParaRPr lang="pl-PL" sz="1400" b="1" u="sng" dirty="0">
              <a:solidFill>
                <a:srgbClr val="213E7F"/>
              </a:solidFill>
              <a:latin typeface="Arial" pitchFamily="18"/>
              <a:ea typeface="Microsoft YaHei" pitchFamily="2"/>
              <a:cs typeface="Mangal" pitchFamily="2"/>
            </a:endParaRPr>
          </a:p>
          <a:p>
            <a:pPr marL="285750" lvl="0" indent="-285750">
              <a:buFont typeface="Arial" panose="020B0604020202020204" pitchFamily="34" charset="0"/>
              <a:buChar char="•"/>
              <a:defRPr sz="1800"/>
            </a:pPr>
            <a:r>
              <a:rPr lang="pl-PL" sz="1400" dirty="0" smtClean="0">
                <a:solidFill>
                  <a:srgbClr val="213E7F"/>
                </a:solidFill>
                <a:latin typeface="Arial" pitchFamily="18"/>
                <a:ea typeface="Microsoft YaHei" pitchFamily="2"/>
                <a:cs typeface="Mangal" pitchFamily="2"/>
              </a:rPr>
              <a:t>Commonly </a:t>
            </a:r>
            <a:r>
              <a:rPr lang="pl-PL" sz="1400" dirty="0">
                <a:solidFill>
                  <a:srgbClr val="213E7F"/>
                </a:solidFill>
                <a:latin typeface="Arial" pitchFamily="18"/>
                <a:ea typeface="Microsoft YaHei" pitchFamily="2"/>
                <a:cs typeface="Mangal" pitchFamily="2"/>
              </a:rPr>
              <a:t>used for websites testing</a:t>
            </a:r>
          </a:p>
          <a:p>
            <a:pPr marL="285750" lvl="0" indent="-285750">
              <a:buFont typeface="Arial" panose="020B0604020202020204" pitchFamily="34" charset="0"/>
              <a:buChar char="•"/>
              <a:defRPr sz="1800"/>
            </a:pPr>
            <a:r>
              <a:rPr lang="pl-PL" sz="1400" dirty="0" smtClean="0">
                <a:solidFill>
                  <a:srgbClr val="213E7F"/>
                </a:solidFill>
                <a:latin typeface="Arial" pitchFamily="18"/>
                <a:ea typeface="Microsoft YaHei" pitchFamily="2"/>
                <a:cs typeface="Mangal" pitchFamily="2"/>
              </a:rPr>
              <a:t>Allows </a:t>
            </a:r>
            <a:r>
              <a:rPr lang="pl-PL" sz="1400" dirty="0">
                <a:solidFill>
                  <a:srgbClr val="213E7F"/>
                </a:solidFill>
                <a:latin typeface="Arial" pitchFamily="18"/>
                <a:ea typeface="Microsoft YaHei" pitchFamily="2"/>
                <a:cs typeface="Mangal" pitchFamily="2"/>
              </a:rPr>
              <a:t>verification whether applications works or not</a:t>
            </a:r>
          </a:p>
          <a:p>
            <a:endParaRPr lang="pl-PL" sz="1400" dirty="0" smtClean="0"/>
          </a:p>
          <a:p>
            <a:r>
              <a:rPr lang="pl-PL" sz="1400" b="1" u="sng" dirty="0"/>
              <a:t>A/B TEST</a:t>
            </a:r>
          </a:p>
          <a:p>
            <a:r>
              <a:rPr lang="pl-PL" sz="1400" dirty="0"/>
              <a:t>Comparing two versions of given feature or whole </a:t>
            </a:r>
            <a:r>
              <a:rPr lang="pl-PL" sz="1400" dirty="0" smtClean="0"/>
              <a:t>website</a:t>
            </a:r>
            <a:endParaRPr lang="en-US" sz="1400" dirty="0"/>
          </a:p>
        </p:txBody>
      </p:sp>
      <p:sp>
        <p:nvSpPr>
          <p:cNvPr id="9" name="Rectangle 8"/>
          <p:cNvSpPr/>
          <p:nvPr/>
        </p:nvSpPr>
        <p:spPr>
          <a:xfrm>
            <a:off x="4787538" y="930410"/>
            <a:ext cx="4188822" cy="2585323"/>
          </a:xfrm>
          <a:prstGeom prst="rect">
            <a:avLst/>
          </a:prstGeom>
        </p:spPr>
        <p:txBody>
          <a:bodyPr wrap="square">
            <a:spAutoFit/>
          </a:bodyPr>
          <a:lstStyle/>
          <a:p>
            <a:r>
              <a:rPr lang="pl-PL" sz="1400" b="1" u="sng" dirty="0" smtClean="0"/>
              <a:t>EYE TRACKING</a:t>
            </a:r>
          </a:p>
          <a:p>
            <a:endParaRPr lang="pl-PL" dirty="0" smtClean="0"/>
          </a:p>
          <a:p>
            <a:endParaRPr lang="pl-PL" dirty="0" smtClean="0"/>
          </a:p>
          <a:p>
            <a:endParaRPr lang="pl-PL" dirty="0"/>
          </a:p>
          <a:p>
            <a:endParaRPr lang="pl-PL" dirty="0" smtClean="0"/>
          </a:p>
          <a:p>
            <a:endParaRPr lang="pl-PL" dirty="0"/>
          </a:p>
          <a:p>
            <a:endParaRPr lang="pl-PL" dirty="0" smtClean="0"/>
          </a:p>
          <a:p>
            <a:endParaRPr lang="pl-PL" dirty="0"/>
          </a:p>
          <a:p>
            <a:endParaRPr lang="pl-PL"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320" y="1275261"/>
            <a:ext cx="2750820" cy="206311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320" y="3419111"/>
            <a:ext cx="2147555" cy="1266173"/>
          </a:xfrm>
          <a:prstGeom prst="rect">
            <a:avLst/>
          </a:prstGeom>
        </p:spPr>
      </p:pic>
    </p:spTree>
    <p:extLst>
      <p:ext uri="{BB962C8B-B14F-4D97-AF65-F5344CB8AC3E}">
        <p14:creationId xmlns:p14="http://schemas.microsoft.com/office/powerpoint/2010/main" val="1705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309" y="1694587"/>
            <a:ext cx="4000500" cy="3038475"/>
          </a:xfrm>
          <a:prstGeom prst="rect">
            <a:avLst/>
          </a:prstGeom>
        </p:spPr>
      </p:pic>
      <p:sp>
        <p:nvSpPr>
          <p:cNvPr id="6" name="Titel 5"/>
          <p:cNvSpPr>
            <a:spLocks noGrp="1"/>
          </p:cNvSpPr>
          <p:nvPr>
            <p:ph type="title"/>
          </p:nvPr>
        </p:nvSpPr>
        <p:spPr/>
        <p:txBody>
          <a:bodyPr/>
          <a:lstStyle/>
          <a:p>
            <a:r>
              <a:rPr lang="pl-PL" dirty="0" smtClean="0"/>
              <a:t>Metrics</a:t>
            </a:r>
            <a:endParaRPr lang="de-DE" dirty="0"/>
          </a:p>
        </p:txBody>
      </p:sp>
      <p:sp>
        <p:nvSpPr>
          <p:cNvPr id="5" name="Inhaltsplatzhalter 4"/>
          <p:cNvSpPr>
            <a:spLocks noGrp="1"/>
          </p:cNvSpPr>
          <p:nvPr>
            <p:ph idx="1"/>
          </p:nvPr>
        </p:nvSpPr>
        <p:spPr>
          <a:xfrm>
            <a:off x="336551" y="895350"/>
            <a:ext cx="2465432" cy="3917949"/>
          </a:xfrm>
        </p:spPr>
        <p:txBody>
          <a:bodyPr>
            <a:normAutofit/>
          </a:bodyPr>
          <a:lstStyle/>
          <a:p>
            <a:pPr marL="179388" lvl="1" indent="0">
              <a:spcBef>
                <a:spcPts val="0"/>
              </a:spcBef>
              <a:spcAft>
                <a:spcPts val="300"/>
              </a:spcAft>
              <a:buNone/>
            </a:pPr>
            <a:endParaRPr lang="pl-PL" dirty="0" smtClean="0"/>
          </a:p>
          <a:p>
            <a:r>
              <a:rPr lang="pl-PL" dirty="0"/>
              <a:t>Measuring </a:t>
            </a:r>
            <a:r>
              <a:rPr lang="pl-PL" dirty="0" smtClean="0"/>
              <a:t>Usability:</a:t>
            </a:r>
          </a:p>
          <a:p>
            <a:pPr lvl="1"/>
            <a:r>
              <a:rPr lang="pl-PL" dirty="0" smtClean="0"/>
              <a:t>Task </a:t>
            </a:r>
            <a:r>
              <a:rPr lang="pl-PL" dirty="0"/>
              <a:t>success </a:t>
            </a:r>
            <a:endParaRPr lang="pl-PL" dirty="0" smtClean="0"/>
          </a:p>
          <a:p>
            <a:pPr lvl="1"/>
            <a:r>
              <a:rPr lang="pl-PL" dirty="0" smtClean="0"/>
              <a:t>Perceived </a:t>
            </a:r>
            <a:r>
              <a:rPr lang="pl-PL" dirty="0"/>
              <a:t>success </a:t>
            </a:r>
            <a:endParaRPr lang="pl-PL" dirty="0" smtClean="0"/>
          </a:p>
          <a:p>
            <a:pPr lvl="1"/>
            <a:r>
              <a:rPr lang="pl-PL" dirty="0" smtClean="0"/>
              <a:t>Confusion </a:t>
            </a:r>
            <a:r>
              <a:rPr lang="pl-PL" dirty="0"/>
              <a:t>moment </a:t>
            </a:r>
            <a:endParaRPr lang="pl-PL" dirty="0" smtClean="0"/>
          </a:p>
          <a:p>
            <a:pPr lvl="1"/>
            <a:r>
              <a:rPr lang="pl-PL" dirty="0" smtClean="0"/>
              <a:t>Menu/Navigation </a:t>
            </a:r>
            <a:r>
              <a:rPr lang="pl-PL" dirty="0"/>
              <a:t>use </a:t>
            </a:r>
            <a:endParaRPr lang="pl-PL" dirty="0" smtClean="0"/>
          </a:p>
          <a:p>
            <a:pPr lvl="1"/>
            <a:r>
              <a:rPr lang="pl-PL" dirty="0" smtClean="0"/>
              <a:t>Back </a:t>
            </a:r>
            <a:r>
              <a:rPr lang="pl-PL" dirty="0"/>
              <a:t>button usage </a:t>
            </a:r>
            <a:endParaRPr lang="pl-PL" dirty="0" smtClean="0"/>
          </a:p>
          <a:p>
            <a:pPr lvl="1"/>
            <a:r>
              <a:rPr lang="pl-PL" dirty="0" smtClean="0"/>
              <a:t>Time </a:t>
            </a:r>
            <a:r>
              <a:rPr lang="pl-PL" dirty="0"/>
              <a:t>on task </a:t>
            </a:r>
            <a:endParaRPr lang="pl-PL" dirty="0" smtClean="0"/>
          </a:p>
          <a:p>
            <a:pPr lvl="1"/>
            <a:r>
              <a:rPr lang="pl-PL" dirty="0" smtClean="0"/>
              <a:t>Error rate</a:t>
            </a:r>
          </a:p>
          <a:p>
            <a:pPr lvl="1"/>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2" name="Rectangle 1"/>
          <p:cNvSpPr/>
          <p:nvPr/>
        </p:nvSpPr>
        <p:spPr>
          <a:xfrm>
            <a:off x="2286000" y="1694587"/>
            <a:ext cx="4572000" cy="369332"/>
          </a:xfrm>
          <a:prstGeom prst="rect">
            <a:avLst/>
          </a:prstGeom>
        </p:spPr>
        <p:txBody>
          <a:bodyPr>
            <a:spAutoFit/>
          </a:bodyPr>
          <a:lstStyle/>
          <a:p>
            <a:pPr marL="342900" indent="-342900">
              <a:buFont typeface="+mj-lt"/>
              <a:buAutoNum type="arabicPeriod"/>
            </a:pP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856595"/>
            <a:ext cx="3605349" cy="2704012"/>
          </a:xfrm>
          <a:prstGeom prst="rect">
            <a:avLst/>
          </a:prstGeom>
        </p:spPr>
      </p:pic>
    </p:spTree>
    <p:extLst>
      <p:ext uri="{BB962C8B-B14F-4D97-AF65-F5344CB8AC3E}">
        <p14:creationId xmlns:p14="http://schemas.microsoft.com/office/powerpoint/2010/main" val="2346068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Web Accesibility – how to check?</a:t>
            </a:r>
            <a:endParaRPr lang="de-DE" dirty="0"/>
          </a:p>
        </p:txBody>
      </p:sp>
      <p:sp>
        <p:nvSpPr>
          <p:cNvPr id="5" name="Inhaltsplatzhalter 4"/>
          <p:cNvSpPr>
            <a:spLocks noGrp="1"/>
          </p:cNvSpPr>
          <p:nvPr>
            <p:ph idx="1"/>
          </p:nvPr>
        </p:nvSpPr>
        <p:spPr>
          <a:xfrm>
            <a:off x="336552" y="895350"/>
            <a:ext cx="3951914" cy="3917949"/>
          </a:xfrm>
        </p:spPr>
        <p:txBody>
          <a:bodyPr>
            <a:normAutofit/>
          </a:bodyPr>
          <a:lstStyle/>
          <a:p>
            <a:pPr marL="179388" lvl="1" indent="0">
              <a:spcBef>
                <a:spcPts val="0"/>
              </a:spcBef>
              <a:spcAft>
                <a:spcPts val="300"/>
              </a:spcAft>
              <a:buNone/>
            </a:pPr>
            <a:endParaRPr lang="pl-PL" dirty="0" smtClean="0"/>
          </a:p>
          <a:p>
            <a:r>
              <a:rPr lang="en-US" dirty="0">
                <a:hlinkClick r:id="rId3"/>
              </a:rPr>
              <a:t>http://</a:t>
            </a:r>
            <a:r>
              <a:rPr lang="en-US" dirty="0" smtClean="0">
                <a:hlinkClick r:id="rId3"/>
              </a:rPr>
              <a:t>achecker.ca/checker/index.php</a:t>
            </a:r>
            <a:endParaRPr lang="pl-PL" dirty="0" smtClean="0"/>
          </a:p>
          <a:p>
            <a:r>
              <a:rPr lang="pl-PL" dirty="0">
                <a:hlinkClick r:id="rId4"/>
              </a:rPr>
              <a:t>http://</a:t>
            </a:r>
            <a:r>
              <a:rPr lang="pl-PL" dirty="0" smtClean="0">
                <a:hlinkClick r:id="rId4"/>
              </a:rPr>
              <a:t>wave.webaim.org/</a:t>
            </a:r>
            <a:endParaRPr lang="pl-PL" dirty="0" smtClean="0"/>
          </a:p>
          <a:p>
            <a:r>
              <a:rPr lang="pl-PL" dirty="0" smtClean="0">
                <a:hlinkClick r:id="rId5"/>
              </a:rPr>
              <a:t>http</a:t>
            </a:r>
            <a:r>
              <a:rPr lang="pl-PL" dirty="0">
                <a:hlinkClick r:id="rId5"/>
              </a:rPr>
              <a:t>://</a:t>
            </a:r>
            <a:r>
              <a:rPr lang="pl-PL" dirty="0" smtClean="0">
                <a:hlinkClick r:id="rId5"/>
              </a:rPr>
              <a:t>juicystudio.com/services/luminositycontrastratio.php</a:t>
            </a:r>
            <a:endParaRPr lang="pl-PL" dirty="0" smtClean="0"/>
          </a:p>
          <a:p>
            <a:r>
              <a:rPr lang="pl-PL" dirty="0">
                <a:hlinkClick r:id="rId6"/>
              </a:rPr>
              <a:t>https://www.mencap.org.uk/learning-disability-explained</a:t>
            </a:r>
            <a:r>
              <a:rPr lang="pl-PL" dirty="0" smtClean="0">
                <a:hlinkClick r:id="rId6"/>
              </a:rPr>
              <a:t>/</a:t>
            </a:r>
            <a:endParaRPr lang="pl-PL" dirty="0" smtClean="0"/>
          </a:p>
          <a:p>
            <a:r>
              <a:rPr lang="pl-PL" dirty="0">
                <a:hlinkClick r:id="rId7"/>
              </a:rPr>
              <a:t>http://www.dyslexic.com/fonts</a:t>
            </a:r>
            <a:r>
              <a:rPr lang="pl-PL" dirty="0" smtClean="0">
                <a:hlinkClick r:id="rId7"/>
              </a:rPr>
              <a:t>/</a:t>
            </a:r>
            <a:endParaRPr lang="pl-PL" dirty="0" smtClean="0"/>
          </a:p>
          <a:p>
            <a:endParaRPr lang="en-US" dirty="0"/>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2" name="Rectangle 1"/>
          <p:cNvSpPr/>
          <p:nvPr/>
        </p:nvSpPr>
        <p:spPr>
          <a:xfrm>
            <a:off x="2286000" y="1694587"/>
            <a:ext cx="4572000" cy="369332"/>
          </a:xfrm>
          <a:prstGeom prst="rect">
            <a:avLst/>
          </a:prstGeom>
        </p:spPr>
        <p:txBody>
          <a:bodyPr>
            <a:spAutoFit/>
          </a:bodyPr>
          <a:lstStyle/>
          <a:p>
            <a:pPr marL="342900" indent="-342900">
              <a:buFont typeface="+mj-lt"/>
              <a:buAutoNum type="arabicPeriod"/>
            </a:pPr>
            <a:endParaRPr lang="en-US" dirty="0"/>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1628" y="1942215"/>
            <a:ext cx="5102372" cy="2871084"/>
          </a:xfrm>
          <a:prstGeom prst="rect">
            <a:avLst/>
          </a:prstGeom>
        </p:spPr>
      </p:pic>
    </p:spTree>
    <p:extLst>
      <p:ext uri="{BB962C8B-B14F-4D97-AF65-F5344CB8AC3E}">
        <p14:creationId xmlns:p14="http://schemas.microsoft.com/office/powerpoint/2010/main" val="4232595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What is it for?</a:t>
            </a:r>
            <a:endParaRPr lang="de-D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28212" y="845731"/>
            <a:ext cx="2687576" cy="3917950"/>
          </a:xfrm>
        </p:spPr>
      </p:pic>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2" name="Rectangle 1"/>
          <p:cNvSpPr/>
          <p:nvPr/>
        </p:nvSpPr>
        <p:spPr>
          <a:xfrm>
            <a:off x="2286000" y="1694587"/>
            <a:ext cx="4572000" cy="369332"/>
          </a:xfrm>
          <a:prstGeom prst="rect">
            <a:avLst/>
          </a:prstGeom>
        </p:spPr>
        <p:txBody>
          <a:bodyPr>
            <a:spAutoFit/>
          </a:bodyPr>
          <a:lstStyle/>
          <a:p>
            <a:pPr marL="342900" indent="-342900">
              <a:buFont typeface="+mj-lt"/>
              <a:buAutoNum type="arabicPeriod"/>
            </a:pPr>
            <a:endParaRPr lang="en-US" dirty="0"/>
          </a:p>
        </p:txBody>
      </p:sp>
    </p:spTree>
    <p:extLst>
      <p:ext uri="{BB962C8B-B14F-4D97-AF65-F5344CB8AC3E}">
        <p14:creationId xmlns:p14="http://schemas.microsoft.com/office/powerpoint/2010/main" val="823176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Excercise at home – become usability tester</a:t>
            </a:r>
            <a:endParaRPr lang="de-DE" dirty="0"/>
          </a:p>
        </p:txBody>
      </p:sp>
      <p:sp>
        <p:nvSpPr>
          <p:cNvPr id="5" name="Inhaltsplatzhalter 4"/>
          <p:cNvSpPr>
            <a:spLocks noGrp="1"/>
          </p:cNvSpPr>
          <p:nvPr>
            <p:ph idx="1"/>
          </p:nvPr>
        </p:nvSpPr>
        <p:spPr>
          <a:xfrm>
            <a:off x="336550" y="895350"/>
            <a:ext cx="8350249" cy="3917949"/>
          </a:xfrm>
        </p:spPr>
        <p:txBody>
          <a:bodyPr>
            <a:normAutofit/>
          </a:bodyPr>
          <a:lstStyle/>
          <a:p>
            <a:pPr marL="179388" lvl="1" indent="0">
              <a:spcBef>
                <a:spcPts val="0"/>
              </a:spcBef>
              <a:spcAft>
                <a:spcPts val="300"/>
              </a:spcAft>
              <a:buNone/>
            </a:pPr>
            <a:endParaRPr lang="pl-PL" dirty="0" smtClean="0"/>
          </a:p>
          <a:p>
            <a:pPr marL="342900" indent="-342900">
              <a:buFont typeface="+mj-lt"/>
              <a:buAutoNum type="arabicPeriod"/>
            </a:pPr>
            <a:r>
              <a:rPr lang="pl-PL" dirty="0" smtClean="0"/>
              <a:t>Sign in to one of the usability crowd source testing platforms</a:t>
            </a:r>
          </a:p>
          <a:p>
            <a:pPr marL="342900" indent="-342900">
              <a:buFont typeface="+mj-lt"/>
              <a:buAutoNum type="arabicPeriod"/>
            </a:pPr>
            <a:r>
              <a:rPr lang="pl-PL" dirty="0" smtClean="0"/>
              <a:t>Set-up your profile and conduct usability session for given </a:t>
            </a:r>
            <a:r>
              <a:rPr lang="pl-PL" dirty="0" smtClean="0"/>
              <a:t>project</a:t>
            </a:r>
          </a:p>
          <a:p>
            <a:pPr marL="342900" indent="-342900">
              <a:buFont typeface="+mj-lt"/>
              <a:buAutoNum type="arabicPeriod"/>
            </a:pPr>
            <a:r>
              <a:rPr lang="pl-PL" dirty="0" smtClean="0"/>
              <a:t>Recorded report send to: </a:t>
            </a:r>
            <a:r>
              <a:rPr lang="pl-PL" dirty="0">
                <a:hlinkClick r:id="rId3"/>
              </a:rPr>
              <a:t>https://github.com/jacekokrojek/math.uni.lodz.pl-2016</a:t>
            </a:r>
            <a:endParaRPr lang="pl-PL" dirty="0"/>
          </a:p>
          <a:p>
            <a:pPr marL="0" indent="0">
              <a:buNone/>
            </a:pPr>
            <a:endParaRPr lang="pl-PL" dirty="0" smtClean="0"/>
          </a:p>
          <a:p>
            <a:pPr marL="0" indent="0">
              <a:buNone/>
            </a:pPr>
            <a:endParaRPr lang="pl-PL" dirty="0" smtClean="0"/>
          </a:p>
          <a:p>
            <a:pPr marL="342900" indent="-342900">
              <a:buFont typeface="+mj-lt"/>
              <a:buAutoNum type="arabicPeriod"/>
            </a:pPr>
            <a:endParaRPr lang="pl-PL" dirty="0"/>
          </a:p>
          <a:p>
            <a:pPr marL="0" indent="0">
              <a:buNone/>
            </a:pPr>
            <a:r>
              <a:rPr lang="pl-PL" dirty="0" smtClean="0"/>
              <a:t>Example platforms:</a:t>
            </a:r>
          </a:p>
          <a:p>
            <a:pPr marL="0" indent="0">
              <a:buNone/>
            </a:pPr>
            <a:r>
              <a:rPr lang="en-US" dirty="0">
                <a:hlinkClick r:id="rId4"/>
              </a:rPr>
              <a:t>http://whatusersdo.com/panel</a:t>
            </a:r>
            <a:r>
              <a:rPr lang="en-US" dirty="0" smtClean="0">
                <a:hlinkClick r:id="rId4"/>
              </a:rPr>
              <a:t>/</a:t>
            </a:r>
            <a:endParaRPr lang="pl-PL" dirty="0" smtClean="0"/>
          </a:p>
          <a:p>
            <a:pPr marL="0" indent="0">
              <a:buNone/>
            </a:pPr>
            <a:r>
              <a:rPr lang="en-US" dirty="0">
                <a:hlinkClick r:id="rId5"/>
              </a:rPr>
              <a:t>http://</a:t>
            </a:r>
            <a:r>
              <a:rPr lang="en-US" dirty="0" smtClean="0">
                <a:hlinkClick r:id="rId5"/>
              </a:rPr>
              <a:t>www.trymyui.com/worker/signup</a:t>
            </a:r>
            <a:endParaRPr lang="pl-PL" dirty="0" smtClean="0"/>
          </a:p>
          <a:p>
            <a:pPr marL="0" indent="0">
              <a:buNone/>
            </a:pPr>
            <a:r>
              <a:rPr lang="pl-PL" dirty="0">
                <a:hlinkClick r:id="rId6"/>
              </a:rPr>
              <a:t>https://</a:t>
            </a:r>
            <a:r>
              <a:rPr lang="pl-PL" dirty="0" smtClean="0">
                <a:hlinkClick r:id="rId6"/>
              </a:rPr>
              <a:t>www.usertesting.com/be-a-user-tester</a:t>
            </a:r>
            <a:endParaRPr lang="pl-PL" dirty="0" smtClean="0"/>
          </a:p>
          <a:p>
            <a:pPr marL="0" indent="0">
              <a:buNone/>
            </a:pPr>
            <a:r>
              <a:rPr lang="pl-PL" dirty="0">
                <a:hlinkClick r:id="rId7"/>
              </a:rPr>
              <a:t>https://www.userlytics.com/tester</a:t>
            </a:r>
            <a:r>
              <a:rPr lang="pl-PL" dirty="0" smtClean="0">
                <a:hlinkClick r:id="rId7"/>
              </a:rPr>
              <a:t>/</a:t>
            </a:r>
            <a:endParaRPr lang="pl-PL" dirty="0" smtClean="0"/>
          </a:p>
          <a:p>
            <a:pPr marL="0" indent="0">
              <a:buNone/>
            </a:pPr>
            <a:endParaRPr lang="pl-PL" dirty="0" smtClean="0"/>
          </a:p>
          <a:p>
            <a:pPr marL="0" indent="0">
              <a:buNone/>
            </a:pPr>
            <a:endParaRPr lang="pl-PL" dirty="0" smtClean="0"/>
          </a:p>
          <a:p>
            <a:pPr marL="0" indent="0">
              <a:buNone/>
            </a:pPr>
            <a:endParaRPr lang="en-US" dirty="0"/>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Tree>
    <p:extLst>
      <p:ext uri="{BB962C8B-B14F-4D97-AF65-F5344CB8AC3E}">
        <p14:creationId xmlns:p14="http://schemas.microsoft.com/office/powerpoint/2010/main" val="3532258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976312" y="2867532"/>
            <a:ext cx="7724458" cy="507831"/>
          </a:xfrm>
        </p:spPr>
        <p:txBody>
          <a:bodyPr/>
          <a:lstStyle/>
          <a:p>
            <a:r>
              <a:rPr lang="pl-PL" dirty="0" smtClean="0"/>
              <a:t>Łukasz Urbaniak</a:t>
            </a:r>
          </a:p>
          <a:p>
            <a:r>
              <a:rPr lang="pl-PL" dirty="0" smtClean="0"/>
              <a:t>GFT</a:t>
            </a:r>
          </a:p>
          <a:p>
            <a:r>
              <a:rPr lang="pl-PL" dirty="0" smtClean="0"/>
              <a:t>Lukasz.Urbaniak@gft.com</a:t>
            </a:r>
            <a:endParaRPr lang="de-DE" dirty="0"/>
          </a:p>
        </p:txBody>
      </p:sp>
    </p:spTree>
    <p:extLst>
      <p:ext uri="{BB962C8B-B14F-4D97-AF65-F5344CB8AC3E}">
        <p14:creationId xmlns:p14="http://schemas.microsoft.com/office/powerpoint/2010/main" val="1405177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noAutofit/>
          </a:bodyPr>
          <a:lstStyle/>
          <a:p>
            <a:pPr marL="1588"/>
            <a:r>
              <a:rPr lang="de-DE" dirty="0"/>
              <a:t>AGENDA</a:t>
            </a:r>
          </a:p>
        </p:txBody>
      </p:sp>
      <p:sp>
        <p:nvSpPr>
          <p:cNvPr id="6" name="Textplatzhalter 5"/>
          <p:cNvSpPr>
            <a:spLocks noGrp="1"/>
          </p:cNvSpPr>
          <p:nvPr>
            <p:ph type="body" sz="quarter" idx="11"/>
          </p:nvPr>
        </p:nvSpPr>
        <p:spPr/>
        <p:txBody>
          <a:bodyPr>
            <a:normAutofit/>
          </a:bodyPr>
          <a:lstStyle/>
          <a:p>
            <a:pPr marL="360000"/>
            <a:endParaRPr lang="pl-PL" dirty="0" smtClean="0"/>
          </a:p>
          <a:p>
            <a:pPr marL="360000"/>
            <a:r>
              <a:rPr lang="pl-PL" dirty="0" smtClean="0"/>
              <a:t>What is usability ?</a:t>
            </a:r>
          </a:p>
          <a:p>
            <a:pPr marL="360000"/>
            <a:r>
              <a:rPr lang="pl-PL" dirty="0" smtClean="0"/>
              <a:t>Why it is so important?</a:t>
            </a:r>
          </a:p>
          <a:p>
            <a:pPr marL="360000"/>
            <a:r>
              <a:rPr lang="pl-PL" dirty="0" smtClean="0"/>
              <a:t>How to test and measure it ?</a:t>
            </a:r>
          </a:p>
          <a:p>
            <a:pPr marL="360000"/>
            <a:r>
              <a:rPr lang="pl-PL" dirty="0" smtClean="0"/>
              <a:t>Accesibility</a:t>
            </a:r>
          </a:p>
          <a:p>
            <a:pPr marL="360000"/>
            <a:endParaRPr lang="pl-PL" dirty="0" smtClean="0"/>
          </a:p>
          <a:p>
            <a:pPr marL="17100" indent="0">
              <a:buNone/>
            </a:pPr>
            <a:endParaRPr lang="en-GB" dirty="0" smtClean="0"/>
          </a:p>
          <a:p>
            <a:pPr marL="0" indent="0">
              <a:buNone/>
            </a:pPr>
            <a:endParaRPr lang="en-GB" dirty="0"/>
          </a:p>
        </p:txBody>
      </p:sp>
    </p:spTree>
    <p:extLst>
      <p:ext uri="{BB962C8B-B14F-4D97-AF65-F5344CB8AC3E}">
        <p14:creationId xmlns:p14="http://schemas.microsoft.com/office/powerpoint/2010/main" val="3273180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What is usability ?</a:t>
            </a:r>
            <a:endParaRPr lang="de-DE" dirty="0"/>
          </a:p>
        </p:txBody>
      </p:sp>
      <p:sp>
        <p:nvSpPr>
          <p:cNvPr id="5" name="Inhaltsplatzhalter 4"/>
          <p:cNvSpPr>
            <a:spLocks noGrp="1"/>
          </p:cNvSpPr>
          <p:nvPr>
            <p:ph idx="1"/>
          </p:nvPr>
        </p:nvSpPr>
        <p:spPr>
          <a:xfrm>
            <a:off x="336551" y="895351"/>
            <a:ext cx="3693340" cy="1645376"/>
          </a:xfrm>
        </p:spPr>
        <p:style>
          <a:lnRef idx="1">
            <a:schemeClr val="dk1"/>
          </a:lnRef>
          <a:fillRef idx="2">
            <a:schemeClr val="dk1"/>
          </a:fillRef>
          <a:effectRef idx="1">
            <a:schemeClr val="dk1"/>
          </a:effectRef>
          <a:fontRef idx="minor">
            <a:schemeClr val="dk1"/>
          </a:fontRef>
        </p:style>
        <p:txBody>
          <a:bodyPr>
            <a:normAutofit/>
          </a:bodyPr>
          <a:lstStyle/>
          <a:p>
            <a:pPr marL="0" indent="0">
              <a:buNone/>
            </a:pPr>
            <a:r>
              <a:rPr lang="en-US" dirty="0" smtClean="0"/>
              <a:t>The </a:t>
            </a:r>
            <a:r>
              <a:rPr lang="en-US" dirty="0"/>
              <a:t>international standard, </a:t>
            </a:r>
            <a:r>
              <a:rPr lang="en-US" dirty="0">
                <a:hlinkClick r:id="rId3"/>
              </a:rPr>
              <a:t>ISO 9241-11</a:t>
            </a:r>
            <a:r>
              <a:rPr lang="en-US" dirty="0"/>
              <a:t>, provides guidance on usability and defines it as:</a:t>
            </a:r>
          </a:p>
          <a:p>
            <a:r>
              <a:rPr lang="en-US" i="1" dirty="0"/>
              <a:t>The extent to which a product can be used by specified users to achieve specified goals with effectiveness, efficiency and satisfaction in a specified context of use</a:t>
            </a:r>
            <a:r>
              <a:rPr lang="en-US" i="1" dirty="0" smtClean="0"/>
              <a:t>.</a:t>
            </a:r>
            <a:endParaRPr lang="en-US" dirty="0"/>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9" name="Inhaltsplatzhalter 4"/>
          <p:cNvSpPr>
            <a:spLocks noGrp="1"/>
          </p:cNvSpPr>
          <p:nvPr>
            <p:ph idx="1"/>
          </p:nvPr>
        </p:nvSpPr>
        <p:spPr>
          <a:xfrm>
            <a:off x="4270648" y="832213"/>
            <a:ext cx="4716598" cy="3917949"/>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pl-PL" dirty="0"/>
              <a:t>5 elements of usability by Jakob Nielsen</a:t>
            </a:r>
          </a:p>
          <a:p>
            <a:r>
              <a:rPr lang="en-US" b="1" dirty="0" smtClean="0"/>
              <a:t>Learnability</a:t>
            </a:r>
            <a:r>
              <a:rPr lang="en-US" dirty="0"/>
              <a:t>: </a:t>
            </a:r>
            <a:endParaRPr lang="pl-PL" dirty="0" smtClean="0"/>
          </a:p>
          <a:p>
            <a:pPr lvl="1"/>
            <a:r>
              <a:rPr lang="en-US" dirty="0" smtClean="0"/>
              <a:t>How </a:t>
            </a:r>
            <a:r>
              <a:rPr lang="en-US" dirty="0"/>
              <a:t>easy is it for users to accomplish basic tasks the first time they encounter the design?</a:t>
            </a:r>
          </a:p>
          <a:p>
            <a:r>
              <a:rPr lang="en-US" b="1" dirty="0"/>
              <a:t>Efficiency</a:t>
            </a:r>
            <a:r>
              <a:rPr lang="en-US" dirty="0"/>
              <a:t>: </a:t>
            </a:r>
            <a:endParaRPr lang="pl-PL" dirty="0" smtClean="0"/>
          </a:p>
          <a:p>
            <a:pPr lvl="1"/>
            <a:r>
              <a:rPr lang="en-US" dirty="0" smtClean="0"/>
              <a:t>Once </a:t>
            </a:r>
            <a:r>
              <a:rPr lang="en-US" dirty="0"/>
              <a:t>users have learned the design, how quickly can they perform tasks?</a:t>
            </a:r>
          </a:p>
          <a:p>
            <a:r>
              <a:rPr lang="en-US" b="1" dirty="0"/>
              <a:t>Memorability</a:t>
            </a:r>
            <a:r>
              <a:rPr lang="en-US" dirty="0"/>
              <a:t>: </a:t>
            </a:r>
            <a:endParaRPr lang="pl-PL" dirty="0" smtClean="0"/>
          </a:p>
          <a:p>
            <a:pPr lvl="1"/>
            <a:r>
              <a:rPr lang="en-US" dirty="0" smtClean="0"/>
              <a:t>When </a:t>
            </a:r>
            <a:r>
              <a:rPr lang="en-US" dirty="0"/>
              <a:t>users return to the design after a period of not using it, how easily can they re-establish proficiency?</a:t>
            </a:r>
          </a:p>
          <a:p>
            <a:r>
              <a:rPr lang="en-US" b="1" dirty="0"/>
              <a:t>Errors</a:t>
            </a:r>
            <a:r>
              <a:rPr lang="en-US" dirty="0"/>
              <a:t>: </a:t>
            </a:r>
            <a:endParaRPr lang="pl-PL" dirty="0" smtClean="0"/>
          </a:p>
          <a:p>
            <a:pPr lvl="1"/>
            <a:r>
              <a:rPr lang="en-US" dirty="0" smtClean="0"/>
              <a:t>How </a:t>
            </a:r>
            <a:r>
              <a:rPr lang="en-US" dirty="0"/>
              <a:t>many errors do users make, how severe are these errors, and how easily can they recover from the errors?</a:t>
            </a:r>
          </a:p>
          <a:p>
            <a:r>
              <a:rPr lang="en-US" b="1" dirty="0"/>
              <a:t>Satisfaction</a:t>
            </a:r>
            <a:r>
              <a:rPr lang="en-US" dirty="0"/>
              <a:t>: </a:t>
            </a:r>
            <a:endParaRPr lang="pl-PL" dirty="0" smtClean="0"/>
          </a:p>
          <a:p>
            <a:pPr lvl="1"/>
            <a:r>
              <a:rPr lang="en-US" dirty="0" smtClean="0"/>
              <a:t>How </a:t>
            </a:r>
            <a:r>
              <a:rPr lang="en-US" dirty="0"/>
              <a:t>pleasant is it to use the design?</a:t>
            </a:r>
          </a:p>
          <a:p>
            <a:pPr marL="342900" indent="-342900">
              <a:buFont typeface="+mj-lt"/>
              <a:buAutoNum type="arabicPeriod"/>
            </a:pPr>
            <a:endParaRPr lang="en-US" dirty="0"/>
          </a:p>
          <a:p>
            <a:pPr marL="342900" indent="-342900">
              <a:buFont typeface="+mj-lt"/>
              <a:buAutoNum type="arabicPeriod"/>
            </a:pPr>
            <a:endParaRPr lang="pl-PL" dirty="0" smtClean="0"/>
          </a:p>
          <a:p>
            <a:pPr marL="179388" lvl="1" indent="0">
              <a:spcBef>
                <a:spcPts val="0"/>
              </a:spcBef>
              <a:spcAft>
                <a:spcPts val="300"/>
              </a:spcAft>
              <a:buNone/>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46" y="3411583"/>
            <a:ext cx="3867150" cy="1181100"/>
          </a:xfrm>
          <a:prstGeom prst="rect">
            <a:avLst/>
          </a:prstGeom>
        </p:spPr>
      </p:pic>
      <p:sp>
        <p:nvSpPr>
          <p:cNvPr id="13" name="TextBox 12"/>
          <p:cNvSpPr txBox="1"/>
          <p:nvPr/>
        </p:nvSpPr>
        <p:spPr>
          <a:xfrm>
            <a:off x="1685109" y="3000230"/>
            <a:ext cx="1130118" cy="246221"/>
          </a:xfrm>
          <a:prstGeom prst="rect">
            <a:avLst/>
          </a:prstGeom>
          <a:noFill/>
        </p:spPr>
        <p:txBody>
          <a:bodyPr wrap="none" lIns="0" tIns="0" rIns="0" bIns="0" rtlCol="0">
            <a:spAutoFit/>
          </a:bodyPr>
          <a:lstStyle/>
          <a:p>
            <a:r>
              <a:rPr lang="pl-PL" sz="1600" dirty="0" smtClean="0"/>
              <a:t>Easy to use:</a:t>
            </a:r>
          </a:p>
        </p:txBody>
      </p:sp>
    </p:spTree>
    <p:extLst>
      <p:ext uri="{BB962C8B-B14F-4D97-AF65-F5344CB8AC3E}">
        <p14:creationId xmlns:p14="http://schemas.microsoft.com/office/powerpoint/2010/main" val="2632929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Why its so important?</a:t>
            </a:r>
            <a:endParaRPr lang="de-DE" dirty="0"/>
          </a:p>
        </p:txBody>
      </p:sp>
      <p:sp>
        <p:nvSpPr>
          <p:cNvPr id="5" name="Inhaltsplatzhalter 4"/>
          <p:cNvSpPr>
            <a:spLocks noGrp="1"/>
          </p:cNvSpPr>
          <p:nvPr>
            <p:ph idx="1"/>
          </p:nvPr>
        </p:nvSpPr>
        <p:spPr>
          <a:xfrm>
            <a:off x="336550" y="895351"/>
            <a:ext cx="4165599" cy="1936750"/>
          </a:xfrm>
        </p:spPr>
        <p:txBody>
          <a:bodyPr>
            <a:normAutofit/>
          </a:bodyPr>
          <a:lstStyle/>
          <a:p>
            <a:pPr marL="179388" lvl="1" indent="0">
              <a:spcBef>
                <a:spcPts val="0"/>
              </a:spcBef>
              <a:spcAft>
                <a:spcPts val="300"/>
              </a:spcAft>
              <a:buNone/>
            </a:pPr>
            <a:endParaRPr lang="pl-PL" dirty="0" smtClean="0"/>
          </a:p>
          <a:p>
            <a:r>
              <a:rPr lang="en-US" dirty="0"/>
              <a:t>On the </a:t>
            </a:r>
            <a:r>
              <a:rPr lang="en-US" dirty="0" smtClean="0"/>
              <a:t>we</a:t>
            </a:r>
            <a:r>
              <a:rPr lang="pl-PL" dirty="0" smtClean="0"/>
              <a:t>b and in the mobile industry</a:t>
            </a:r>
            <a:r>
              <a:rPr lang="en-US" dirty="0" smtClean="0"/>
              <a:t> </a:t>
            </a:r>
            <a:r>
              <a:rPr lang="en-US" dirty="0"/>
              <a:t>usability is a precondition for </a:t>
            </a:r>
            <a:r>
              <a:rPr lang="en-US" dirty="0" smtClean="0"/>
              <a:t>survival</a:t>
            </a:r>
            <a:endParaRPr lang="pl-PL" dirty="0" smtClean="0"/>
          </a:p>
          <a:p>
            <a:r>
              <a:rPr lang="en-US" dirty="0"/>
              <a:t>Users no longer tolerate websites that are slow to load, ugly to look at, and difficult to navigate. If your website is not usable, there are thousands of others out there that </a:t>
            </a:r>
            <a:r>
              <a:rPr lang="en-US" dirty="0" smtClean="0"/>
              <a:t>are</a:t>
            </a:r>
            <a:endParaRPr lang="pl-PL" dirty="0" smtClean="0"/>
          </a:p>
          <a:p>
            <a:pPr marL="179388" lvl="1" indent="0">
              <a:spcBef>
                <a:spcPts val="0"/>
              </a:spcBef>
              <a:spcAft>
                <a:spcPts val="300"/>
              </a:spcAft>
              <a:buNone/>
            </a:pPr>
            <a:endParaRPr lang="pl-PL" dirty="0" smtClean="0"/>
          </a:p>
          <a:p>
            <a:pPr marL="179388" lvl="1" indent="0">
              <a:spcBef>
                <a:spcPts val="0"/>
              </a:spcBef>
              <a:spcAft>
                <a:spcPts val="300"/>
              </a:spcAft>
              <a:buNone/>
            </a:pPr>
            <a:endParaRPr lang="pl-PL" dirty="0"/>
          </a:p>
          <a:p>
            <a:pPr marL="179388" lvl="1" indent="0">
              <a:spcBef>
                <a:spcPts val="0"/>
              </a:spcBef>
              <a:spcAft>
                <a:spcPts val="300"/>
              </a:spcAft>
              <a:buNone/>
            </a:pPr>
            <a:endParaRPr lang="pl-PL" dirty="0" smtClean="0"/>
          </a:p>
          <a:p>
            <a:pPr marL="179388" lvl="1" indent="0">
              <a:spcBef>
                <a:spcPts val="0"/>
              </a:spcBef>
              <a:spcAft>
                <a:spcPts val="300"/>
              </a:spcAft>
              <a:buNone/>
            </a:pPr>
            <a:endParaRPr lang="pl-PL" dirty="0" smtClean="0"/>
          </a:p>
          <a:p>
            <a:pPr marL="179388" lvl="1" indent="0">
              <a:spcBef>
                <a:spcPts val="0"/>
              </a:spcBef>
              <a:spcAft>
                <a:spcPts val="300"/>
              </a:spcAft>
              <a:buNone/>
            </a:pPr>
            <a:endParaRPr lang="pl-PL" dirty="0" smtClean="0"/>
          </a:p>
          <a:p>
            <a:pPr marL="179388" lvl="1" indent="0">
              <a:spcBef>
                <a:spcPts val="0"/>
              </a:spcBef>
              <a:spcAft>
                <a:spcPts val="300"/>
              </a:spcAft>
              <a:buNone/>
            </a:pPr>
            <a:endParaRPr lang="en-GB" dirty="0" smtClean="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050" y="2013230"/>
            <a:ext cx="3880988" cy="2584170"/>
          </a:xfrm>
          <a:prstGeom prst="rect">
            <a:avLst/>
          </a:prstGeom>
        </p:spPr>
      </p:pic>
      <p:sp>
        <p:nvSpPr>
          <p:cNvPr id="3" name="Rectangle 2"/>
          <p:cNvSpPr/>
          <p:nvPr/>
        </p:nvSpPr>
        <p:spPr>
          <a:xfrm>
            <a:off x="4372544" y="1213125"/>
            <a:ext cx="4572000" cy="646331"/>
          </a:xfrm>
          <a:prstGeom prst="rect">
            <a:avLst/>
          </a:prstGeom>
        </p:spPr>
        <p:txBody>
          <a:bodyPr>
            <a:spAutoFit/>
          </a:bodyPr>
          <a:lstStyle/>
          <a:p>
            <a:pPr algn="ctr"/>
            <a:r>
              <a:rPr lang="en-US" dirty="0"/>
              <a:t>Usability can save time, money and </a:t>
            </a:r>
            <a:r>
              <a:rPr lang="pl-PL" dirty="0"/>
              <a:t>even </a:t>
            </a:r>
            <a:r>
              <a:rPr lang="en-US" dirty="0"/>
              <a:t>lives</a:t>
            </a:r>
            <a:r>
              <a:rPr lang="pl-PL" dirty="0"/>
              <a:t>...</a:t>
            </a:r>
          </a:p>
        </p:txBody>
      </p:sp>
      <p:sp>
        <p:nvSpPr>
          <p:cNvPr id="12" name="Inhaltsplatzhalter 4"/>
          <p:cNvSpPr>
            <a:spLocks noGrp="1"/>
          </p:cNvSpPr>
          <p:nvPr>
            <p:ph idx="1"/>
          </p:nvPr>
        </p:nvSpPr>
        <p:spPr>
          <a:xfrm>
            <a:off x="167705" y="2660650"/>
            <a:ext cx="4334444" cy="1936750"/>
          </a:xfrm>
        </p:spPr>
        <p:style>
          <a:lnRef idx="0">
            <a:schemeClr val="accent3"/>
          </a:lnRef>
          <a:fillRef idx="3">
            <a:schemeClr val="accent3"/>
          </a:fillRef>
          <a:effectRef idx="3">
            <a:schemeClr val="accent3"/>
          </a:effectRef>
          <a:fontRef idx="minor">
            <a:schemeClr val="lt1"/>
          </a:fontRef>
        </p:style>
        <p:txBody>
          <a:bodyPr>
            <a:normAutofit lnSpcReduction="10000"/>
          </a:bodyPr>
          <a:lstStyle/>
          <a:p>
            <a:pPr marL="0" indent="0">
              <a:buNone/>
            </a:pPr>
            <a:r>
              <a:rPr lang="en-US" dirty="0"/>
              <a:t>85% abandon a site due to poor design</a:t>
            </a:r>
          </a:p>
          <a:p>
            <a:pPr marL="0" indent="0">
              <a:buNone/>
            </a:pPr>
            <a:r>
              <a:rPr lang="en-US" dirty="0"/>
              <a:t>83% leave because it takes too many clicks to get what they want</a:t>
            </a:r>
          </a:p>
          <a:p>
            <a:pPr marL="0" indent="0">
              <a:buNone/>
            </a:pPr>
            <a:r>
              <a:rPr lang="en-US" dirty="0"/>
              <a:t>62% gave up looking for an item while shopping online</a:t>
            </a:r>
          </a:p>
          <a:p>
            <a:pPr marL="0" indent="0">
              <a:buNone/>
            </a:pPr>
            <a:r>
              <a:rPr lang="en-US" dirty="0"/>
              <a:t>40% never return to a site because the content was hard to use</a:t>
            </a:r>
          </a:p>
          <a:p>
            <a:pPr marL="0" indent="0">
              <a:buNone/>
            </a:pPr>
            <a:r>
              <a:rPr lang="en-US" dirty="0"/>
              <a:t>50% of sales are lost because visitors can’t find content</a:t>
            </a:r>
          </a:p>
        </p:txBody>
      </p:sp>
    </p:spTree>
    <p:extLst>
      <p:ext uri="{BB962C8B-B14F-4D97-AF65-F5344CB8AC3E}">
        <p14:creationId xmlns:p14="http://schemas.microsoft.com/office/powerpoint/2010/main" val="2222375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a:t>C</a:t>
            </a:r>
            <a:r>
              <a:rPr lang="pl-PL" dirty="0" smtClean="0"/>
              <a:t>ommon usability mistakes</a:t>
            </a:r>
            <a:endParaRPr lang="de-DE" dirty="0"/>
          </a:p>
        </p:txBody>
      </p:sp>
      <p:sp>
        <p:nvSpPr>
          <p:cNvPr id="5" name="Inhaltsplatzhalter 4"/>
          <p:cNvSpPr>
            <a:spLocks noGrp="1"/>
          </p:cNvSpPr>
          <p:nvPr>
            <p:ph idx="1"/>
          </p:nvPr>
        </p:nvSpPr>
        <p:spPr>
          <a:xfrm>
            <a:off x="336551" y="895350"/>
            <a:ext cx="4833590" cy="3917949"/>
          </a:xfrm>
        </p:spPr>
        <p:txBody>
          <a:bodyPr>
            <a:normAutofit/>
          </a:bodyPr>
          <a:lstStyle/>
          <a:p>
            <a:pPr marL="179388" lvl="1" indent="0">
              <a:spcBef>
                <a:spcPts val="0"/>
              </a:spcBef>
              <a:spcAft>
                <a:spcPts val="300"/>
              </a:spcAft>
              <a:buNone/>
            </a:pPr>
            <a:endParaRPr lang="pl-PL" dirty="0" smtClean="0"/>
          </a:p>
          <a:p>
            <a:pPr marL="342900" indent="-342900">
              <a:buFont typeface="+mj-lt"/>
              <a:buAutoNum type="arabicPeriod"/>
            </a:pPr>
            <a:endParaRPr lang="en-US" dirty="0"/>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30" y="1073607"/>
            <a:ext cx="1921510" cy="25431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960" y="1073608"/>
            <a:ext cx="1921510" cy="254317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4190" y="1073608"/>
            <a:ext cx="1921510" cy="25431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140" y="1045350"/>
            <a:ext cx="1921510" cy="2571433"/>
          </a:xfrm>
          <a:prstGeom prst="rect">
            <a:avLst/>
          </a:prstGeom>
        </p:spPr>
      </p:pic>
      <p:sp>
        <p:nvSpPr>
          <p:cNvPr id="9" name="TextBox 8"/>
          <p:cNvSpPr txBox="1"/>
          <p:nvPr/>
        </p:nvSpPr>
        <p:spPr>
          <a:xfrm>
            <a:off x="529730" y="3790950"/>
            <a:ext cx="1229220" cy="184666"/>
          </a:xfrm>
          <a:prstGeom prst="rect">
            <a:avLst/>
          </a:prstGeom>
          <a:noFill/>
        </p:spPr>
        <p:txBody>
          <a:bodyPr wrap="square" lIns="0" tIns="0" rIns="0" bIns="0" rtlCol="0">
            <a:spAutoFit/>
          </a:bodyPr>
          <a:lstStyle/>
          <a:p>
            <a:r>
              <a:rPr lang="pl-PL" sz="1200" dirty="0" smtClean="0"/>
              <a:t>Bad search</a:t>
            </a:r>
          </a:p>
        </p:txBody>
      </p:sp>
      <p:sp>
        <p:nvSpPr>
          <p:cNvPr id="10" name="TextBox 9"/>
          <p:cNvSpPr txBox="1"/>
          <p:nvPr/>
        </p:nvSpPr>
        <p:spPr>
          <a:xfrm>
            <a:off x="2625230" y="3790950"/>
            <a:ext cx="1868240" cy="184666"/>
          </a:xfrm>
          <a:prstGeom prst="rect">
            <a:avLst/>
          </a:prstGeom>
          <a:noFill/>
        </p:spPr>
        <p:txBody>
          <a:bodyPr wrap="square" lIns="0" tIns="0" rIns="0" bIns="0" rtlCol="0">
            <a:spAutoFit/>
          </a:bodyPr>
          <a:lstStyle/>
          <a:p>
            <a:r>
              <a:rPr lang="pl-PL" sz="1200" dirty="0" smtClean="0"/>
              <a:t>Horizontal scrollbar</a:t>
            </a:r>
          </a:p>
        </p:txBody>
      </p:sp>
      <p:sp>
        <p:nvSpPr>
          <p:cNvPr id="11" name="TextBox 10"/>
          <p:cNvSpPr txBox="1"/>
          <p:nvPr/>
        </p:nvSpPr>
        <p:spPr>
          <a:xfrm>
            <a:off x="4720730" y="3790950"/>
            <a:ext cx="1229220" cy="184666"/>
          </a:xfrm>
          <a:prstGeom prst="rect">
            <a:avLst/>
          </a:prstGeom>
          <a:noFill/>
        </p:spPr>
        <p:txBody>
          <a:bodyPr wrap="square" lIns="0" tIns="0" rIns="0" bIns="0" rtlCol="0">
            <a:spAutoFit/>
          </a:bodyPr>
          <a:lstStyle/>
          <a:p>
            <a:r>
              <a:rPr lang="pl-PL" sz="1200" dirty="0" smtClean="0"/>
              <a:t>Not scanable text</a:t>
            </a:r>
          </a:p>
        </p:txBody>
      </p:sp>
      <p:sp>
        <p:nvSpPr>
          <p:cNvPr id="12" name="TextBox 11"/>
          <p:cNvSpPr txBox="1"/>
          <p:nvPr/>
        </p:nvSpPr>
        <p:spPr>
          <a:xfrm>
            <a:off x="6835280" y="3758684"/>
            <a:ext cx="1863370" cy="369332"/>
          </a:xfrm>
          <a:prstGeom prst="rect">
            <a:avLst/>
          </a:prstGeom>
          <a:noFill/>
        </p:spPr>
        <p:txBody>
          <a:bodyPr wrap="square" lIns="0" tIns="0" rIns="0" bIns="0" rtlCol="0">
            <a:spAutoFit/>
          </a:bodyPr>
          <a:lstStyle/>
          <a:p>
            <a:r>
              <a:rPr lang="pl-PL" sz="1200" dirty="0" smtClean="0"/>
              <a:t>Infrequently asked questions</a:t>
            </a:r>
          </a:p>
        </p:txBody>
      </p:sp>
    </p:spTree>
    <p:extLst>
      <p:ext uri="{BB962C8B-B14F-4D97-AF65-F5344CB8AC3E}">
        <p14:creationId xmlns:p14="http://schemas.microsoft.com/office/powerpoint/2010/main" val="31885977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a:t>C</a:t>
            </a:r>
            <a:r>
              <a:rPr lang="pl-PL" dirty="0" smtClean="0"/>
              <a:t>ommon usability mistakes – real examples</a:t>
            </a:r>
            <a:endParaRPr lang="de-DE" dirty="0"/>
          </a:p>
        </p:txBody>
      </p:sp>
      <p:sp>
        <p:nvSpPr>
          <p:cNvPr id="5" name="Inhaltsplatzhalter 4"/>
          <p:cNvSpPr>
            <a:spLocks noGrp="1"/>
          </p:cNvSpPr>
          <p:nvPr>
            <p:ph idx="1"/>
          </p:nvPr>
        </p:nvSpPr>
        <p:spPr>
          <a:xfrm>
            <a:off x="482604" y="1225551"/>
            <a:ext cx="4833590" cy="3917949"/>
          </a:xfrm>
        </p:spPr>
        <p:txBody>
          <a:bodyPr>
            <a:normAutofit/>
          </a:bodyPr>
          <a:lstStyle/>
          <a:p>
            <a:pPr marL="179388" lvl="1" indent="0">
              <a:spcBef>
                <a:spcPts val="0"/>
              </a:spcBef>
              <a:spcAft>
                <a:spcPts val="300"/>
              </a:spcAft>
              <a:buNone/>
            </a:pPr>
            <a:endParaRPr lang="pl-PL" dirty="0" smtClean="0"/>
          </a:p>
          <a:p>
            <a:pPr marL="342900" indent="-342900">
              <a:buFont typeface="+mj-lt"/>
              <a:buAutoNum type="arabicPeriod"/>
            </a:pPr>
            <a:endParaRPr lang="en-US" dirty="0"/>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pic>
        <p:nvPicPr>
          <p:cNvPr id="13" name="Shape 319"/>
          <p:cNvPicPr preferRelativeResize="0"/>
          <p:nvPr/>
        </p:nvPicPr>
        <p:blipFill>
          <a:blip r:embed="rId3">
            <a:alphaModFix/>
          </a:blip>
          <a:stretch>
            <a:fillRect/>
          </a:stretch>
        </p:blipFill>
        <p:spPr>
          <a:xfrm>
            <a:off x="451645" y="908705"/>
            <a:ext cx="3643132" cy="2551387"/>
          </a:xfrm>
          <a:prstGeom prst="rect">
            <a:avLst/>
          </a:prstGeom>
          <a:noFill/>
          <a:ln>
            <a:noFill/>
          </a:ln>
        </p:spPr>
      </p:pic>
      <p:pic>
        <p:nvPicPr>
          <p:cNvPr id="14" name="Shape 345"/>
          <p:cNvPicPr preferRelativeResize="0"/>
          <p:nvPr/>
        </p:nvPicPr>
        <p:blipFill>
          <a:blip r:embed="rId4">
            <a:alphaModFix/>
          </a:blip>
          <a:stretch>
            <a:fillRect/>
          </a:stretch>
        </p:blipFill>
        <p:spPr>
          <a:xfrm>
            <a:off x="4125736" y="908705"/>
            <a:ext cx="4199114" cy="1421745"/>
          </a:xfrm>
          <a:prstGeom prst="rect">
            <a:avLst/>
          </a:prstGeom>
          <a:noFill/>
          <a:ln>
            <a:noFill/>
          </a:ln>
        </p:spPr>
      </p:pic>
      <p:pic>
        <p:nvPicPr>
          <p:cNvPr id="15" name="Shape 510"/>
          <p:cNvPicPr preferRelativeResize="0"/>
          <p:nvPr/>
        </p:nvPicPr>
        <p:blipFill>
          <a:blip r:embed="rId5">
            <a:alphaModFix/>
          </a:blip>
          <a:stretch>
            <a:fillRect/>
          </a:stretch>
        </p:blipFill>
        <p:spPr>
          <a:xfrm>
            <a:off x="4193038" y="2277430"/>
            <a:ext cx="2106612" cy="2475625"/>
          </a:xfrm>
          <a:prstGeom prst="rect">
            <a:avLst/>
          </a:prstGeom>
          <a:noFill/>
          <a:ln>
            <a:noFill/>
          </a:ln>
        </p:spPr>
      </p:pic>
      <p:pic>
        <p:nvPicPr>
          <p:cNvPr id="16" name="Shape 522"/>
          <p:cNvPicPr preferRelativeResize="0"/>
          <p:nvPr/>
        </p:nvPicPr>
        <p:blipFill>
          <a:blip r:embed="rId6">
            <a:alphaModFix/>
          </a:blip>
          <a:stretch>
            <a:fillRect/>
          </a:stretch>
        </p:blipFill>
        <p:spPr>
          <a:xfrm>
            <a:off x="451645" y="3579335"/>
            <a:ext cx="1478755" cy="903766"/>
          </a:xfrm>
          <a:prstGeom prst="rect">
            <a:avLst/>
          </a:prstGeom>
          <a:noFill/>
          <a:ln>
            <a:noFill/>
          </a:ln>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6952" y="2357424"/>
            <a:ext cx="2577869" cy="244382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8892" y="3574887"/>
            <a:ext cx="2166844" cy="896773"/>
          </a:xfrm>
          <a:prstGeom prst="rect">
            <a:avLst/>
          </a:prstGeom>
        </p:spPr>
      </p:pic>
    </p:spTree>
    <p:extLst>
      <p:ext uri="{BB962C8B-B14F-4D97-AF65-F5344CB8AC3E}">
        <p14:creationId xmlns:p14="http://schemas.microsoft.com/office/powerpoint/2010/main" val="149055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What is usability testing?</a:t>
            </a:r>
            <a:endParaRPr lang="de-DE" dirty="0"/>
          </a:p>
        </p:txBody>
      </p:sp>
      <p:sp>
        <p:nvSpPr>
          <p:cNvPr id="5" name="Inhaltsplatzhalter 4"/>
          <p:cNvSpPr>
            <a:spLocks noGrp="1"/>
          </p:cNvSpPr>
          <p:nvPr>
            <p:ph idx="1"/>
          </p:nvPr>
        </p:nvSpPr>
        <p:spPr>
          <a:xfrm>
            <a:off x="336551" y="895350"/>
            <a:ext cx="4833590" cy="3917949"/>
          </a:xfrm>
        </p:spPr>
        <p:txBody>
          <a:bodyPr>
            <a:normAutofit/>
          </a:bodyPr>
          <a:lstStyle/>
          <a:p>
            <a:pPr marL="179388" lvl="1" indent="0">
              <a:spcBef>
                <a:spcPts val="0"/>
              </a:spcBef>
              <a:spcAft>
                <a:spcPts val="300"/>
              </a:spcAft>
              <a:buNone/>
            </a:pPr>
            <a:endParaRPr lang="pl-PL" dirty="0" smtClean="0"/>
          </a:p>
          <a:p>
            <a:pPr marL="571500" lvl="0" indent="-342900">
              <a:spcBef>
                <a:spcPts val="0"/>
              </a:spcBef>
              <a:spcAft>
                <a:spcPts val="1000"/>
              </a:spcAft>
              <a:buSzPct val="100000"/>
              <a:buFont typeface="Arial" panose="020B0604020202020204" pitchFamily="34" charset="0"/>
              <a:buChar char="•"/>
            </a:pPr>
            <a:r>
              <a:rPr lang="pl-PL" dirty="0" smtClean="0"/>
              <a:t>is a type of Non-Functional testing</a:t>
            </a:r>
          </a:p>
          <a:p>
            <a:pPr marL="571500" lvl="0" indent="-342900">
              <a:spcBef>
                <a:spcPts val="0"/>
              </a:spcBef>
              <a:spcAft>
                <a:spcPts val="1000"/>
              </a:spcAft>
              <a:buSzPct val="100000"/>
              <a:buFont typeface="Arial" panose="020B0604020202020204" pitchFamily="34" charset="0"/>
              <a:buChar char="•"/>
            </a:pPr>
            <a:r>
              <a:rPr lang="en-US" dirty="0"/>
              <a:t>is a technique used to evaluate a product by testing it on users</a:t>
            </a:r>
            <a:endParaRPr lang="en-GB" dirty="0"/>
          </a:p>
          <a:p>
            <a:pPr marL="571500" lvl="0" indent="-342900">
              <a:spcBef>
                <a:spcPts val="0"/>
              </a:spcBef>
              <a:spcAft>
                <a:spcPts val="1000"/>
              </a:spcAft>
              <a:buSzPct val="100000"/>
              <a:buFont typeface="Arial" panose="020B0604020202020204" pitchFamily="34" charset="0"/>
              <a:buChar char="•"/>
            </a:pPr>
            <a:r>
              <a:rPr lang="en-GB" dirty="0"/>
              <a:t>It evaluates if the interface is user-friendly</a:t>
            </a:r>
          </a:p>
          <a:p>
            <a:pPr marL="571500" lvl="0" indent="-342900">
              <a:spcBef>
                <a:spcPts val="0"/>
              </a:spcBef>
              <a:spcAft>
                <a:spcPts val="1000"/>
              </a:spcAft>
              <a:buSzPct val="100000"/>
              <a:buFont typeface="Arial" panose="020B0604020202020204" pitchFamily="34" charset="0"/>
              <a:buChar char="•"/>
            </a:pPr>
            <a:r>
              <a:rPr lang="en-GB" dirty="0"/>
              <a:t>It gives back the information if the user can complete tasks successfully and with ease </a:t>
            </a:r>
          </a:p>
          <a:p>
            <a:pPr marL="0" indent="0">
              <a:buNone/>
            </a:pPr>
            <a:r>
              <a:rPr lang="pl-PL" dirty="0" smtClean="0"/>
              <a:t>Main </a:t>
            </a:r>
            <a:r>
              <a:rPr lang="en-US" dirty="0" smtClean="0"/>
              <a:t>Goal</a:t>
            </a:r>
            <a:r>
              <a:rPr lang="pl-PL" dirty="0" smtClean="0"/>
              <a:t>:</a:t>
            </a:r>
          </a:p>
          <a:p>
            <a:pPr marL="0" indent="0">
              <a:buNone/>
            </a:pPr>
            <a:r>
              <a:rPr lang="en-US" dirty="0" smtClean="0"/>
              <a:t>◦ </a:t>
            </a:r>
            <a:r>
              <a:rPr lang="en-US" dirty="0"/>
              <a:t>identify any usability problems </a:t>
            </a:r>
            <a:endParaRPr lang="pl-PL" dirty="0" smtClean="0"/>
          </a:p>
          <a:p>
            <a:pPr marL="0" indent="0">
              <a:buNone/>
            </a:pPr>
            <a:r>
              <a:rPr lang="en-US" dirty="0" smtClean="0"/>
              <a:t>◦ </a:t>
            </a:r>
            <a:r>
              <a:rPr lang="en-US" dirty="0"/>
              <a:t>collect quantitative data on participants' performance </a:t>
            </a:r>
            <a:endParaRPr lang="pl-PL" dirty="0" smtClean="0"/>
          </a:p>
          <a:p>
            <a:pPr marL="0" indent="0">
              <a:buNone/>
            </a:pPr>
            <a:r>
              <a:rPr lang="en-US" dirty="0" smtClean="0"/>
              <a:t>◦ </a:t>
            </a:r>
            <a:r>
              <a:rPr lang="en-US" dirty="0"/>
              <a:t>determine participant's satisfaction with the product</a:t>
            </a:r>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141" y="1047750"/>
            <a:ext cx="3562379" cy="1858736"/>
          </a:xfrm>
          <a:prstGeom prst="rect">
            <a:avLst/>
          </a:prstGeom>
        </p:spPr>
      </p:pic>
    </p:spTree>
    <p:extLst>
      <p:ext uri="{BB962C8B-B14F-4D97-AF65-F5344CB8AC3E}">
        <p14:creationId xmlns:p14="http://schemas.microsoft.com/office/powerpoint/2010/main" val="2058632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pl-PL" dirty="0" smtClean="0"/>
              <a:t>When and how?</a:t>
            </a:r>
            <a:endParaRPr lang="de-DE" dirty="0"/>
          </a:p>
        </p:txBody>
      </p:sp>
      <p:sp>
        <p:nvSpPr>
          <p:cNvPr id="5" name="Inhaltsplatzhalter 4"/>
          <p:cNvSpPr>
            <a:spLocks noGrp="1"/>
          </p:cNvSpPr>
          <p:nvPr>
            <p:ph idx="1"/>
          </p:nvPr>
        </p:nvSpPr>
        <p:spPr>
          <a:xfrm>
            <a:off x="336551" y="895350"/>
            <a:ext cx="4197349" cy="3917949"/>
          </a:xfrm>
        </p:spPr>
        <p:txBody>
          <a:bodyPr>
            <a:normAutofit/>
          </a:bodyPr>
          <a:lstStyle/>
          <a:p>
            <a:pPr marL="179388" lvl="1" indent="0">
              <a:spcBef>
                <a:spcPts val="0"/>
              </a:spcBef>
              <a:spcAft>
                <a:spcPts val="300"/>
              </a:spcAft>
              <a:buNone/>
            </a:pPr>
            <a:r>
              <a:rPr lang="pl-PL" dirty="0" smtClean="0"/>
              <a:t>WHEN</a:t>
            </a:r>
          </a:p>
          <a:p>
            <a:pPr marL="342900" indent="-342900">
              <a:buFont typeface="+mj-lt"/>
              <a:buAutoNum type="arabicPeriod"/>
            </a:pPr>
            <a:r>
              <a:rPr lang="pl-PL" dirty="0" smtClean="0"/>
              <a:t>Should start as early as possible (checking prototypes)</a:t>
            </a:r>
          </a:p>
          <a:p>
            <a:pPr marL="342900" indent="-342900">
              <a:buFont typeface="+mj-lt"/>
              <a:buAutoNum type="arabicPeriod"/>
            </a:pPr>
            <a:r>
              <a:rPr lang="pl-PL" dirty="0" smtClean="0"/>
              <a:t>Should iterate together with development</a:t>
            </a:r>
          </a:p>
          <a:p>
            <a:pPr marL="342900" indent="-342900">
              <a:buFont typeface="+mj-lt"/>
              <a:buAutoNum type="arabicPeriod"/>
            </a:pPr>
            <a:r>
              <a:rPr lang="pl-PL" dirty="0" smtClean="0"/>
              <a:t>Conducted also at the end of development stage to evaluate usability of a product</a:t>
            </a:r>
          </a:p>
          <a:p>
            <a:pPr marL="342900" indent="-342900">
              <a:buFont typeface="+mj-lt"/>
              <a:buAutoNum type="arabicPeriod"/>
            </a:pPr>
            <a:endParaRPr lang="pl-PL" dirty="0" smtClean="0"/>
          </a:p>
          <a:p>
            <a:pPr marL="342900" indent="-342900">
              <a:buFont typeface="+mj-lt"/>
              <a:buAutoNum type="arabicPeriod"/>
            </a:pPr>
            <a:endParaRPr lang="pl-PL" dirty="0" smtClean="0"/>
          </a:p>
          <a:p>
            <a:pPr marL="407988" lvl="1" indent="-228600">
              <a:spcBef>
                <a:spcPts val="0"/>
              </a:spcBef>
              <a:spcAft>
                <a:spcPts val="300"/>
              </a:spcAft>
              <a:buFont typeface="+mj-lt"/>
              <a:buAutoNum type="arabicPeriod"/>
            </a:pPr>
            <a:endParaRPr lang="pl-PL" dirty="0" smtClean="0"/>
          </a:p>
          <a:p>
            <a:pPr marL="179388" lvl="1" indent="0">
              <a:spcBef>
                <a:spcPts val="0"/>
              </a:spcBef>
              <a:spcAft>
                <a:spcPts val="300"/>
              </a:spcAft>
              <a:buNone/>
            </a:pPr>
            <a:endParaRPr lang="pl-PL" dirty="0" smtClean="0"/>
          </a:p>
          <a:p>
            <a:pPr marL="407988" lvl="1" indent="-228600">
              <a:spcBef>
                <a:spcPts val="0"/>
              </a:spcBef>
              <a:spcAft>
                <a:spcPts val="300"/>
              </a:spcAft>
              <a:buFont typeface="+mj-lt"/>
              <a:buAutoNum type="arabicPeriod"/>
            </a:pPr>
            <a:endParaRPr lang="pl-PL" dirty="0" smtClean="0"/>
          </a:p>
          <a:p>
            <a:pPr marL="407988" lvl="1" indent="-228600">
              <a:spcBef>
                <a:spcPts val="0"/>
              </a:spcBef>
              <a:spcAft>
                <a:spcPts val="300"/>
              </a:spcAft>
              <a:buFont typeface="+mj-lt"/>
              <a:buAutoNum type="arabicPeriod"/>
            </a:pPr>
            <a:endParaRPr lang="en-GB" dirty="0"/>
          </a:p>
          <a:p>
            <a:pPr marL="179388" lvl="1" indent="0">
              <a:buNone/>
            </a:pPr>
            <a:endParaRPr lang="en-GB" altLang="de-DE" dirty="0"/>
          </a:p>
          <a:p>
            <a:pPr lvl="1"/>
            <a:endParaRPr lang="en-GB" altLang="de-DE" dirty="0" smtClean="0"/>
          </a:p>
          <a:p>
            <a:pPr marL="0" indent="0">
              <a:buNone/>
            </a:pPr>
            <a:endParaRPr lang="en-GB" dirty="0"/>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7" name="Inhaltsplatzhalter 4"/>
          <p:cNvSpPr>
            <a:spLocks noGrp="1"/>
          </p:cNvSpPr>
          <p:nvPr>
            <p:ph idx="1"/>
          </p:nvPr>
        </p:nvSpPr>
        <p:spPr>
          <a:xfrm>
            <a:off x="4889501" y="958851"/>
            <a:ext cx="3594099" cy="2190750"/>
          </a:xfrm>
        </p:spPr>
        <p:txBody>
          <a:bodyPr>
            <a:normAutofit/>
          </a:bodyPr>
          <a:lstStyle/>
          <a:p>
            <a:pPr marL="179388" lvl="1" indent="0">
              <a:spcBef>
                <a:spcPts val="0"/>
              </a:spcBef>
              <a:spcAft>
                <a:spcPts val="300"/>
              </a:spcAft>
              <a:buNone/>
            </a:pPr>
            <a:r>
              <a:rPr lang="pl-PL" dirty="0" smtClean="0"/>
              <a:t>HOW</a:t>
            </a:r>
          </a:p>
          <a:p>
            <a:pPr marL="342900" indent="-342900">
              <a:buFont typeface="+mj-lt"/>
              <a:buAutoNum type="arabicPeriod"/>
            </a:pPr>
            <a:r>
              <a:rPr lang="pl-PL" dirty="0" smtClean="0"/>
              <a:t>Decide what to test</a:t>
            </a:r>
          </a:p>
          <a:p>
            <a:pPr marL="342900" indent="-342900">
              <a:buFont typeface="+mj-lt"/>
              <a:buAutoNum type="arabicPeriod"/>
            </a:pPr>
            <a:r>
              <a:rPr lang="pl-PL" dirty="0" smtClean="0"/>
              <a:t>Recruit users</a:t>
            </a:r>
          </a:p>
          <a:p>
            <a:pPr marL="342900" indent="-342900">
              <a:buFont typeface="+mj-lt"/>
              <a:buAutoNum type="arabicPeriod"/>
            </a:pPr>
            <a:r>
              <a:rPr lang="pl-PL" dirty="0" smtClean="0"/>
              <a:t>Design tasks for them</a:t>
            </a:r>
          </a:p>
          <a:p>
            <a:pPr marL="342900" indent="-342900">
              <a:buFont typeface="+mj-lt"/>
              <a:buAutoNum type="arabicPeriod"/>
            </a:pPr>
            <a:r>
              <a:rPr lang="pl-PL" dirty="0" smtClean="0"/>
              <a:t>Conduct testing sessions using chosen techinque</a:t>
            </a:r>
          </a:p>
          <a:p>
            <a:pPr marL="342900" indent="-342900">
              <a:buFont typeface="+mj-lt"/>
              <a:buAutoNum type="arabicPeriod"/>
            </a:pPr>
            <a:r>
              <a:rPr lang="pl-PL" dirty="0" smtClean="0"/>
              <a:t>Get immediate feedback</a:t>
            </a:r>
          </a:p>
          <a:p>
            <a:pPr marL="179388" lvl="1" indent="0">
              <a:spcBef>
                <a:spcPts val="0"/>
              </a:spcBef>
              <a:spcAft>
                <a:spcPts val="300"/>
              </a:spcAft>
              <a:buNone/>
            </a:pPr>
            <a:endParaRPr lang="pl-PL" dirty="0"/>
          </a:p>
          <a:p>
            <a:pPr marL="179388" lvl="1" indent="0">
              <a:spcBef>
                <a:spcPts val="0"/>
              </a:spcBef>
              <a:spcAft>
                <a:spcPts val="300"/>
              </a:spcAft>
              <a:buNone/>
            </a:pPr>
            <a:endParaRPr lang="pl-PL" dirty="0" smtClean="0"/>
          </a:p>
          <a:p>
            <a:pPr marL="179388" lvl="1" indent="0">
              <a:buNone/>
            </a:pPr>
            <a:endParaRPr lang="en-GB" altLang="de-DE" dirty="0" smtClean="0"/>
          </a:p>
          <a:p>
            <a:pPr marL="0" indent="0">
              <a:buNone/>
            </a:pP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2451099"/>
            <a:ext cx="2095500" cy="2312287"/>
          </a:xfrm>
          <a:prstGeom prst="rect">
            <a:avLst/>
          </a:prstGeom>
        </p:spPr>
      </p:pic>
    </p:spTree>
    <p:extLst>
      <p:ext uri="{BB962C8B-B14F-4D97-AF65-F5344CB8AC3E}">
        <p14:creationId xmlns:p14="http://schemas.microsoft.com/office/powerpoint/2010/main" val="31603263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2"/>
          <p:cNvSpPr/>
          <p:nvPr/>
        </p:nvSpPr>
        <p:spPr>
          <a:xfrm>
            <a:off x="4255741" y="2868097"/>
            <a:ext cx="3375718" cy="1024403"/>
          </a:xfrm>
          <a:prstGeom prst="rightArrow">
            <a:avLst/>
          </a:prstGeom>
          <a:solidFill>
            <a:schemeClr val="accent5">
              <a:lumMod val="40000"/>
              <a:lumOff val="60000"/>
            </a:schemeClr>
          </a:solidFill>
          <a:ln w="508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pl-PL" sz="1200" dirty="0" smtClean="0">
              <a:solidFill>
                <a:schemeClr val="tx1"/>
              </a:solidFill>
            </a:endParaRPr>
          </a:p>
        </p:txBody>
      </p:sp>
      <p:sp>
        <p:nvSpPr>
          <p:cNvPr id="6" name="Titel 5"/>
          <p:cNvSpPr>
            <a:spLocks noGrp="1"/>
          </p:cNvSpPr>
          <p:nvPr>
            <p:ph type="title"/>
          </p:nvPr>
        </p:nvSpPr>
        <p:spPr/>
        <p:txBody>
          <a:bodyPr/>
          <a:lstStyle/>
          <a:p>
            <a:r>
              <a:rPr lang="pl-PL" dirty="0" smtClean="0"/>
              <a:t>Usability Engineering Lifecycle</a:t>
            </a:r>
            <a:endParaRPr lang="de-DE" dirty="0"/>
          </a:p>
        </p:txBody>
      </p:sp>
      <p:sp>
        <p:nvSpPr>
          <p:cNvPr id="5" name="Inhaltsplatzhalter 4"/>
          <p:cNvSpPr>
            <a:spLocks noGrp="1"/>
          </p:cNvSpPr>
          <p:nvPr>
            <p:ph idx="1"/>
          </p:nvPr>
        </p:nvSpPr>
        <p:spPr>
          <a:xfrm>
            <a:off x="444503" y="935535"/>
            <a:ext cx="4197349" cy="1559092"/>
          </a:xfrm>
        </p:spPr>
        <p:txBody>
          <a:bodyPr>
            <a:normAutofit/>
          </a:bodyPr>
          <a:lstStyle/>
          <a:p>
            <a:r>
              <a:rPr lang="pl-PL" dirty="0" smtClean="0"/>
              <a:t>Waterfall model does not work!</a:t>
            </a:r>
          </a:p>
          <a:p>
            <a:r>
              <a:rPr lang="pl-PL" dirty="0" smtClean="0"/>
              <a:t>Iterative model</a:t>
            </a:r>
          </a:p>
          <a:p>
            <a:pPr lvl="1"/>
            <a:r>
              <a:rPr lang="pl-PL" dirty="0" smtClean="0">
                <a:latin typeface="Arial" pitchFamily="18"/>
                <a:ea typeface="Microsoft YaHei" pitchFamily="2"/>
                <a:cs typeface="Mangal" pitchFamily="2"/>
              </a:rPr>
              <a:t>Repeatable </a:t>
            </a:r>
            <a:r>
              <a:rPr lang="pl-PL" dirty="0">
                <a:latin typeface="Arial" pitchFamily="18"/>
                <a:ea typeface="Microsoft YaHei" pitchFamily="2"/>
                <a:cs typeface="Mangal" pitchFamily="2"/>
              </a:rPr>
              <a:t>and continously improved requirements analysis with engagement of targeted users in user testing helps to create user friendly </a:t>
            </a:r>
            <a:r>
              <a:rPr lang="pl-PL" dirty="0" smtClean="0">
                <a:latin typeface="Arial" pitchFamily="18"/>
                <a:ea typeface="Microsoft YaHei" pitchFamily="2"/>
                <a:cs typeface="Mangal" pitchFamily="2"/>
              </a:rPr>
              <a:t>product</a:t>
            </a:r>
            <a:endParaRPr lang="pl-PL" dirty="0">
              <a:latin typeface="Arial" pitchFamily="18"/>
              <a:ea typeface="Microsoft YaHei" pitchFamily="2"/>
              <a:cs typeface="Mangal" pitchFamily="2"/>
            </a:endParaRPr>
          </a:p>
        </p:txBody>
      </p:sp>
      <p:sp>
        <p:nvSpPr>
          <p:cNvPr id="8" name="Inhaltsplatzhalter 7"/>
          <p:cNvSpPr>
            <a:spLocks noGrp="1"/>
          </p:cNvSpPr>
          <p:nvPr>
            <p:ph type="body" sz="quarter" idx="13"/>
          </p:nvPr>
        </p:nvSpPr>
        <p:spPr>
          <a:xfrm>
            <a:off x="451645" y="199548"/>
            <a:ext cx="6692104" cy="123111"/>
          </a:xfrm>
        </p:spPr>
        <p:txBody>
          <a:bodyPr/>
          <a:lstStyle/>
          <a:p>
            <a:r>
              <a:rPr lang="pl-PL" dirty="0" smtClean="0"/>
              <a:t>Usability Testing</a:t>
            </a:r>
            <a:endParaRPr lang="de-DE" dirty="0"/>
          </a:p>
        </p:txBody>
      </p:sp>
      <p:sp>
        <p:nvSpPr>
          <p:cNvPr id="2" name="Content Placeholder 1"/>
          <p:cNvSpPr>
            <a:spLocks noGrp="1"/>
          </p:cNvSpPr>
          <p:nvPr>
            <p:ph idx="1"/>
          </p:nvPr>
        </p:nvSpPr>
        <p:spPr>
          <a:xfrm>
            <a:off x="7087325" y="3107503"/>
            <a:ext cx="863485" cy="527100"/>
          </a:xfrm>
        </p:spPr>
        <p:txBody>
          <a:bodyPr/>
          <a:lstStyle/>
          <a:p>
            <a:pPr marL="0" indent="0">
              <a:buNone/>
            </a:pPr>
            <a:r>
              <a:rPr lang="pl-PL" dirty="0" smtClean="0"/>
              <a:t>Evaluation phase</a:t>
            </a:r>
            <a:endParaRPr lang="pl-PL" dirty="0"/>
          </a:p>
        </p:txBody>
      </p:sp>
      <p:sp>
        <p:nvSpPr>
          <p:cNvPr id="9" name="Content Placeholder 1"/>
          <p:cNvSpPr>
            <a:spLocks noGrp="1"/>
          </p:cNvSpPr>
          <p:nvPr>
            <p:ph idx="1"/>
          </p:nvPr>
        </p:nvSpPr>
        <p:spPr>
          <a:xfrm>
            <a:off x="4747814" y="2943726"/>
            <a:ext cx="863485" cy="1626841"/>
          </a:xfrm>
        </p:spPr>
        <p:txBody>
          <a:bodyPr/>
          <a:lstStyle/>
          <a:p>
            <a:pPr marL="0" indent="0">
              <a:buNone/>
            </a:pPr>
            <a:r>
              <a:rPr lang="pl-PL" dirty="0" smtClean="0"/>
              <a:t>Analysis and concept phase</a:t>
            </a:r>
            <a:endParaRPr lang="pl-PL" dirty="0"/>
          </a:p>
        </p:txBody>
      </p:sp>
      <p:sp>
        <p:nvSpPr>
          <p:cNvPr id="10" name="Content Placeholder 1"/>
          <p:cNvSpPr>
            <a:spLocks noGrp="1"/>
          </p:cNvSpPr>
          <p:nvPr>
            <p:ph idx="1"/>
          </p:nvPr>
        </p:nvSpPr>
        <p:spPr>
          <a:xfrm>
            <a:off x="5763699" y="3057020"/>
            <a:ext cx="925859" cy="700126"/>
          </a:xfrm>
        </p:spPr>
        <p:txBody>
          <a:bodyPr/>
          <a:lstStyle/>
          <a:p>
            <a:pPr marL="0" indent="0">
              <a:buNone/>
            </a:pPr>
            <a:r>
              <a:rPr lang="pl-PL" dirty="0" smtClean="0"/>
              <a:t>Design and prototyping phase</a:t>
            </a:r>
            <a:endParaRPr lang="pl-P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156" y="2172206"/>
            <a:ext cx="2382801" cy="2397694"/>
          </a:xfrm>
          <a:prstGeom prst="rect">
            <a:avLst/>
          </a:prstGeom>
        </p:spPr>
      </p:pic>
      <p:sp>
        <p:nvSpPr>
          <p:cNvPr id="11" name="TextBox 10"/>
          <p:cNvSpPr txBox="1"/>
          <p:nvPr/>
        </p:nvSpPr>
        <p:spPr>
          <a:xfrm>
            <a:off x="969402" y="4496373"/>
            <a:ext cx="2193184" cy="230832"/>
          </a:xfrm>
          <a:prstGeom prst="rect">
            <a:avLst/>
          </a:prstGeom>
          <a:noFill/>
        </p:spPr>
        <p:txBody>
          <a:bodyPr wrap="square" lIns="0" tIns="0" rIns="0" bIns="0" rtlCol="0">
            <a:spAutoFit/>
          </a:bodyPr>
          <a:lstStyle/>
          <a:p>
            <a:r>
              <a:rPr lang="pl-PL" sz="900" dirty="0" smtClean="0"/>
              <a:t>The lifecycle approach to UX design</a:t>
            </a:r>
          </a:p>
          <a:p>
            <a:r>
              <a:rPr lang="pl-PL" sz="600" dirty="0" smtClean="0"/>
              <a:t>http</a:t>
            </a:r>
            <a:r>
              <a:rPr lang="pl-PL" sz="600" dirty="0"/>
              <a:t>://blog.invisionapp.com/lifecycle-approach-to-ux-design/</a:t>
            </a:r>
            <a:endParaRPr lang="pl-PL" sz="600" dirty="0" smtClean="0"/>
          </a:p>
        </p:txBody>
      </p:sp>
    </p:spTree>
    <p:extLst>
      <p:ext uri="{BB962C8B-B14F-4D97-AF65-F5344CB8AC3E}">
        <p14:creationId xmlns:p14="http://schemas.microsoft.com/office/powerpoint/2010/main" val="26682834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FT_Master_Template">
  <a:themeElements>
    <a:clrScheme name="GFT">
      <a:dk1>
        <a:srgbClr val="213E7F"/>
      </a:dk1>
      <a:lt1>
        <a:sysClr val="window" lastClr="FFFFFF"/>
      </a:lt1>
      <a:dk2>
        <a:srgbClr val="8C8C8C"/>
      </a:dk2>
      <a:lt2>
        <a:srgbClr val="EBEBEB"/>
      </a:lt2>
      <a:accent1>
        <a:srgbClr val="213E7F"/>
      </a:accent1>
      <a:accent2>
        <a:srgbClr val="0097D9"/>
      </a:accent2>
      <a:accent3>
        <a:srgbClr val="0098B0"/>
      </a:accent3>
      <a:accent4>
        <a:srgbClr val="AAAAAA"/>
      </a:accent4>
      <a:accent5>
        <a:srgbClr val="C8C8C8"/>
      </a:accent5>
      <a:accent6>
        <a:srgbClr val="DCDCDC"/>
      </a:accent6>
      <a:hlink>
        <a:srgbClr val="213E7F"/>
      </a:hlink>
      <a:folHlink>
        <a:srgbClr val="213E7F"/>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0800">
          <a:solidFill>
            <a:schemeClr val="accent1"/>
          </a:solid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200" dirty="0" err="1" smtClean="0"/>
        </a:defPPr>
      </a:lstStyle>
    </a:txDef>
  </a:objectDefaults>
  <a:extraClrSchemeLst/>
  <a:extLst>
    <a:ext uri="{05A4C25C-085E-4340-85A3-A5531E510DB2}">
      <thm15:themeFamily xmlns:thm15="http://schemas.microsoft.com/office/thememl/2012/main" name="GFT_Chartpool_2015.pptx" id="{A28C9458-9558-44C8-89F4-D7A2CBC04405}" vid="{0F156D25-70FA-498B-891B-4FDE46BF1046}"/>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3B9935CA02AD4F90F0A0FD564FDD82" ma:contentTypeVersion="17" ma:contentTypeDescription="Create a new document." ma:contentTypeScope="" ma:versionID="6168266ad0b2c1ccdc9d2ae0268a5eb6">
  <xsd:schema xmlns:xsd="http://www.w3.org/2001/XMLSchema" xmlns:xs="http://www.w3.org/2001/XMLSchema" xmlns:p="http://schemas.microsoft.com/office/2006/metadata/properties" xmlns:ns2="e44e039f-c551-4112-981c-456f1b630ef1" xmlns:ns3="727178e8-9586-4f49-8e7b-77af9c2fb085" targetNamespace="http://schemas.microsoft.com/office/2006/metadata/properties" ma:root="true" ma:fieldsID="b9b29daf9bb73cd90369de1b0e977594" ns2:_="" ns3:_="">
    <xsd:import namespace="e44e039f-c551-4112-981c-456f1b630ef1"/>
    <xsd:import namespace="727178e8-9586-4f49-8e7b-77af9c2fb085"/>
    <xsd:element name="properties">
      <xsd:complexType>
        <xsd:sequence>
          <xsd:element name="documentManagement">
            <xsd:complexType>
              <xsd:all>
                <xsd:element ref="ns2:Responsible" minOccurs="0"/>
                <xsd:element ref="ns3:_dlc_DocId" minOccurs="0"/>
                <xsd:element ref="ns3:_dlc_DocIdUrl" minOccurs="0"/>
                <xsd:element ref="ns3:_dlc_DocIdPersistId" minOccurs="0"/>
                <xsd:element ref="ns2:Client_x0020_Name" minOccurs="0"/>
                <xsd:element ref="ns2:Reference_x0020_Title" minOccurs="0"/>
                <xsd:element ref="ns2:Business_x0020_Sector" minOccurs="0"/>
                <xsd:element ref="ns2:Client_x0020_Category"/>
                <xsd:element ref="ns2:Area" minOccurs="0"/>
                <xsd:element ref="ns2:Functional_x0020_Area" minOccurs="0"/>
                <xsd:element ref="ns2:Description0" minOccurs="0"/>
                <xsd:element ref="ns2:Plattform_x0020__x0026__x0020_tools" minOccurs="0"/>
                <xsd:element ref="ns2:Author_x0020__x002f__x0020_Contact" minOccurs="0"/>
                <xsd:element ref="ns2:Client_x0020_Country" minOccurs="0"/>
                <xsd:element ref="ns2:Client_x0020_approval" minOccurs="0"/>
                <xsd:element ref="ns2:Year" minOccurs="0"/>
                <xsd:element ref="ns2:Project_x0020_ID" minOccurs="0"/>
                <xsd:element ref="ns2:Project_x0020_size_x0020__x0028_resources_x0029_" minOccurs="0"/>
                <xsd:element ref="ns2:Comments" minOccurs="0"/>
                <xsd:element ref="ns2:Methods_x0020_and_x0020_standar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4e039f-c551-4112-981c-456f1b630ef1" elementFormDefault="qualified">
    <xsd:import namespace="http://schemas.microsoft.com/office/2006/documentManagement/types"/>
    <xsd:import namespace="http://schemas.microsoft.com/office/infopath/2007/PartnerControls"/>
    <xsd:element name="Responsible" ma:index="8" nillable="true" ma:displayName="Responsible" ma:description="Christina Vontin" ma:internalName="Responsible">
      <xsd:simpleType>
        <xsd:restriction base="dms:Text">
          <xsd:maxLength value="255"/>
        </xsd:restriction>
      </xsd:simpleType>
    </xsd:element>
    <xsd:element name="Client_x0020_Name" ma:index="12" nillable="true" ma:displayName="Client Name" ma:internalName="Client_x0020_Name">
      <xsd:simpleType>
        <xsd:restriction base="dms:Text">
          <xsd:maxLength value="255"/>
        </xsd:restriction>
      </xsd:simpleType>
    </xsd:element>
    <xsd:element name="Reference_x0020_Title" ma:index="13" nillable="true" ma:displayName="Reference Title" ma:internalName="Reference_x0020_Title">
      <xsd:simpleType>
        <xsd:restriction base="dms:Text">
          <xsd:maxLength value="255"/>
        </xsd:restriction>
      </xsd:simpleType>
    </xsd:element>
    <xsd:element name="Business_x0020_Sector" ma:index="14" nillable="true" ma:displayName="Business Sector" ma:default="Banking" ma:format="Dropdown" ma:internalName="Business_x0020_Sector">
      <xsd:simpleType>
        <xsd:restriction base="dms:Choice">
          <xsd:enumeration value="Banking"/>
          <xsd:enumeration value="Insurance"/>
        </xsd:restriction>
      </xsd:simpleType>
    </xsd:element>
    <xsd:element name="Client_x0020_Category" ma:index="15" ma:displayName="Client Category" ma:default="Central" ma:format="Dropdown" ma:internalName="Client_x0020_Category">
      <xsd:simpleType>
        <xsd:restriction base="dms:Choice">
          <xsd:enumeration value="Central"/>
          <xsd:enumeration value="Private/Asset Management"/>
        </xsd:restriction>
      </xsd:simpleType>
    </xsd:element>
    <xsd:element name="Area" ma:index="16" nillable="true" ma:displayName="Area" ma:default="Area 1" ma:format="Dropdown" ma:internalName="Area">
      <xsd:simpleType>
        <xsd:restriction base="dms:Choice">
          <xsd:enumeration value="Area 1"/>
          <xsd:enumeration value="Area 2"/>
        </xsd:restriction>
      </xsd:simpleType>
    </xsd:element>
    <xsd:element name="Functional_x0020_Area" ma:index="17" nillable="true" ma:displayName="Functional Area" ma:default="Functional Area 1" ma:format="Dropdown" ma:internalName="Functional_x0020_Area">
      <xsd:simpleType>
        <xsd:restriction base="dms:Choice">
          <xsd:enumeration value="Functional Area 1"/>
          <xsd:enumeration value="Functional Area 2"/>
          <xsd:enumeration value="Functional Area 3"/>
        </xsd:restriction>
      </xsd:simpleType>
    </xsd:element>
    <xsd:element name="Description0" ma:index="18" nillable="true" ma:displayName="Description" ma:internalName="Description0">
      <xsd:simpleType>
        <xsd:restriction base="dms:Note">
          <xsd:maxLength value="255"/>
        </xsd:restriction>
      </xsd:simpleType>
    </xsd:element>
    <xsd:element name="Plattform_x0020__x0026__x0020_tools" ma:index="19" nillable="true" ma:displayName="Plattform &amp; tools" ma:internalName="Plattform_x0020__x0026__x0020_tools">
      <xsd:simpleType>
        <xsd:restriction base="dms:Note">
          <xsd:maxLength value="255"/>
        </xsd:restriction>
      </xsd:simpleType>
    </xsd:element>
    <xsd:element name="Author_x0020__x002f__x0020_Contact" ma:index="20" nillable="true" ma:displayName="Author / Contact" ma:list="UserInfo" ma:SharePointGroup="0" ma:internalName="Author_x0020__x002f__x0020_Contact"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Country" ma:index="21" nillable="true" ma:displayName="Client Country" ma:default="Germany" ma:format="Dropdown" ma:internalName="Client_x0020_Country">
      <xsd:simpleType>
        <xsd:restriction base="dms:Choice">
          <xsd:enumeration value="Afghanistan"/>
          <xsd:enumeration value="Albania"/>
          <xsd:enumeration value="Algeria"/>
          <xsd:enumeration value="Andorra"/>
          <xsd:enumeration value="Angola"/>
          <xsd:enumeration value="Antigua &amp; Deps"/>
          <xsd:enumeration value="Argentina"/>
          <xsd:enumeration value="Armenia"/>
          <xsd:enumeration value="Australia"/>
          <xsd:enumeration value="Austria"/>
          <xsd:enumeration value="Azerbaijan"/>
          <xsd:enumeration value="Bahamas"/>
          <xsd:enumeration value="Bahrain"/>
          <xsd:enumeration value="Bangladesh"/>
          <xsd:enumeration value="Barbados"/>
          <xsd:enumeration value="Belarus"/>
          <xsd:enumeration value="Belgium"/>
          <xsd:enumeration value="Belize"/>
          <xsd:enumeration value="Benin"/>
          <xsd:enumeration value="Bhutan"/>
          <xsd:enumeration value="Bolivia"/>
          <xsd:enumeration value="Bosnia Herzegovina"/>
          <xsd:enumeration value="Botswana"/>
          <xsd:enumeration value="Brazil"/>
          <xsd:enumeration value="Brunei"/>
          <xsd:enumeration value="Bulgaria"/>
          <xsd:enumeration value="Burkina"/>
          <xsd:enumeration value="Burundi"/>
          <xsd:enumeration value="Cambodia"/>
          <xsd:enumeration value="Cameroon"/>
          <xsd:enumeration value="Canada"/>
          <xsd:enumeration value="Cape Verde"/>
          <xsd:enumeration value="Central African Rep"/>
          <xsd:enumeration value="Chad"/>
          <xsd:enumeration value="Chile"/>
          <xsd:enumeration value="China"/>
          <xsd:enumeration value="Colombia"/>
          <xsd:enumeration value="Comoros"/>
          <xsd:enumeration value="Congo"/>
          <xsd:enumeration value="Congo {Democratic Rep}"/>
          <xsd:enumeration value="Costa Rica"/>
          <xsd:enumeration value="Croatia"/>
          <xsd:enumeration value="Cuba"/>
          <xsd:enumeration value="Cyprus"/>
          <xsd:enumeration value="Czech Republic"/>
          <xsd:enumeration value="Denmark"/>
          <xsd:enumeration value="Djibouti"/>
          <xsd:enumeration value="Dominica"/>
          <xsd:enumeration value="Dominican Republic"/>
          <xsd:enumeration value="East Timor"/>
          <xsd:enumeration value="Ecuador"/>
          <xsd:enumeration value="Egypt"/>
          <xsd:enumeration value="El Salvador"/>
          <xsd:enumeration value="Equatorial Guinea"/>
          <xsd:enumeration value="Eritrea"/>
          <xsd:enumeration value="Estonia"/>
          <xsd:enumeration value="Ethiopia"/>
          <xsd:enumeration value="Fiji"/>
          <xsd:enumeration value="Finland"/>
          <xsd:enumeration value="France"/>
          <xsd:enumeration value="Gabon"/>
          <xsd:enumeration value="Gambia"/>
          <xsd:enumeration value="Georgia"/>
          <xsd:enumeration value="Germany"/>
          <xsd:enumeration value="Ghana"/>
          <xsd:enumeration value="Greece"/>
          <xsd:enumeration value="Grenada"/>
          <xsd:enumeration value="Guatemala"/>
          <xsd:enumeration value="Guinea"/>
          <xsd:enumeration value="Guinea-Bissau"/>
          <xsd:enumeration value="Guyana"/>
          <xsd:enumeration value="Haiti"/>
          <xsd:enumeration value="Honduras"/>
          <xsd:enumeration value="Hungary"/>
          <xsd:enumeration value="Iceland"/>
          <xsd:enumeration value="India"/>
          <xsd:enumeration value="Indonesia"/>
          <xsd:enumeration value="Iran"/>
          <xsd:enumeration value="Iraq"/>
          <xsd:enumeration value="Ireland {Republic}"/>
          <xsd:enumeration value="Israel"/>
          <xsd:enumeration value="Italy"/>
          <xsd:enumeration value="Ivory Coast"/>
          <xsd:enumeration value="Jamaica"/>
          <xsd:enumeration value="Japan"/>
          <xsd:enumeration value="Jordan"/>
          <xsd:enumeration value="Kazakhstan"/>
          <xsd:enumeration value="Kenya"/>
          <xsd:enumeration value="Kiribati"/>
          <xsd:enumeration value="Korea North"/>
          <xsd:enumeration value="Korea South"/>
          <xsd:enumeration value="Kosovo"/>
          <xsd:enumeration value="Kuwait"/>
          <xsd:enumeration value="Kyrgyzstan"/>
          <xsd:enumeration value="Laos"/>
          <xsd:enumeration value="Latvia"/>
          <xsd:enumeration value="Lebanon"/>
          <xsd:enumeration value="Lesotho"/>
          <xsd:enumeration value="Liberia"/>
          <xsd:enumeration value="Libya"/>
          <xsd:enumeration value="Liechtenstein"/>
          <xsd:enumeration value="Lithuania"/>
          <xsd:enumeration value="Luxembourg"/>
          <xsd:enumeration value="Macedonia"/>
          <xsd:enumeration value="Madagascar"/>
          <xsd:enumeration value="Malawi"/>
          <xsd:enumeration value="Malaysia"/>
          <xsd:enumeration value="Maldives"/>
          <xsd:enumeration value="Mali"/>
          <xsd:enumeration value="Malta"/>
          <xsd:enumeration value="Marshall Islands"/>
          <xsd:enumeration value="Mauritania"/>
          <xsd:enumeration value="Mauritius"/>
          <xsd:enumeration value="Mexico"/>
          <xsd:enumeration value="Micronesia"/>
          <xsd:enumeration value="Moldova"/>
          <xsd:enumeration value="Monaco"/>
          <xsd:enumeration value="Mongolia"/>
          <xsd:enumeration value="Montenegro"/>
          <xsd:enumeration value="Morocco"/>
          <xsd:enumeration value="Mozambique"/>
          <xsd:enumeration value="Myanmar, {Burma}"/>
          <xsd:enumeration value="Namibia"/>
          <xsd:enumeration value="Nauru"/>
          <xsd:enumeration value="Nepal"/>
          <xsd:enumeration value="Netherlands"/>
          <xsd:enumeration value="New Zealand"/>
          <xsd:enumeration value="Nicaragua"/>
          <xsd:enumeration value="Niger"/>
          <xsd:enumeration value="Nigeria"/>
          <xsd:enumeration value="Norway"/>
          <xsd:enumeration value="Oman"/>
          <xsd:enumeration value="Pakistan"/>
          <xsd:enumeration value="Palau"/>
          <xsd:enumeration value="Panama"/>
          <xsd:enumeration value="Papua New Guinea"/>
          <xsd:enumeration value="Paraguay"/>
          <xsd:enumeration value="Peru"/>
          <xsd:enumeration value="Philippines"/>
          <xsd:enumeration value="Poland"/>
          <xsd:enumeration value="Portugal"/>
          <xsd:enumeration value="Qatar"/>
          <xsd:enumeration value="Romania"/>
          <xsd:enumeration value="Russian Federation"/>
          <xsd:enumeration value="Rwanda"/>
          <xsd:enumeration value="St Kitts &amp; Nevis"/>
          <xsd:enumeration value="St Lucia"/>
          <xsd:enumeration value="Saint Vincent &amp; the Grenadines"/>
          <xsd:enumeration value="Samoa"/>
          <xsd:enumeration value="San Marino"/>
          <xsd:enumeration value="Sao Tome &amp; Principe"/>
          <xsd:enumeration value="Saudi Arabia"/>
          <xsd:enumeration value="Senegal"/>
          <xsd:enumeration value="Serbia"/>
          <xsd:enumeration value="Seychelles"/>
          <xsd:enumeration value="Sierra Leone"/>
          <xsd:enumeration value="Singapore"/>
          <xsd:enumeration value="Slovakia"/>
          <xsd:enumeration value="Slovenia"/>
          <xsd:enumeration value="Solomon Islands"/>
          <xsd:enumeration value="Somalia"/>
          <xsd:enumeration value="South Africa"/>
          <xsd:enumeration value="Spain"/>
          <xsd:enumeration value="Sri Lanka"/>
          <xsd:enumeration value="Sudan"/>
          <xsd:enumeration value="Suriname"/>
          <xsd:enumeration value="Swaziland"/>
          <xsd:enumeration value="Sweden"/>
          <xsd:enumeration value="Switzerland"/>
          <xsd:enumeration value="Syria"/>
          <xsd:enumeration value="Taiwan"/>
          <xsd:enumeration value="Tajikistan"/>
          <xsd:enumeration value="Tanzania"/>
          <xsd:enumeration value="Thailand"/>
          <xsd:enumeration value="Togo"/>
          <xsd:enumeration value="Tonga"/>
          <xsd:enumeration value="Trinidad &amp; Tobago"/>
          <xsd:enumeration value="Tunisia"/>
          <xsd:enumeration value="Turkey"/>
          <xsd:enumeration value="Turkmenistan"/>
          <xsd:enumeration value="Tuvalu"/>
          <xsd:enumeration value="Uganda"/>
          <xsd:enumeration value="Ukraine"/>
          <xsd:enumeration value="United Arab Emirates"/>
          <xsd:enumeration value="United Kingdom"/>
          <xsd:enumeration value="United States"/>
          <xsd:enumeration value="Uruguay"/>
          <xsd:enumeration value="Uzbekistan"/>
          <xsd:enumeration value="Vanuatu"/>
          <xsd:enumeration value="Vatican City"/>
          <xsd:enumeration value="Venezuela"/>
          <xsd:enumeration value="Vietnam"/>
          <xsd:enumeration value="Yemen"/>
          <xsd:enumeration value="Zambia"/>
          <xsd:enumeration value="Zimbabwe"/>
        </xsd:restriction>
      </xsd:simpleType>
    </xsd:element>
    <xsd:element name="Client_x0020_approval" ma:index="22" nillable="true" ma:displayName="Client approval" ma:default="No" ma:format="RadioButtons" ma:internalName="Client_x0020_approval">
      <xsd:simpleType>
        <xsd:restriction base="dms:Choice">
          <xsd:enumeration value="Yes"/>
          <xsd:enumeration value="No"/>
        </xsd:restriction>
      </xsd:simpleType>
    </xsd:element>
    <xsd:element name="Year" ma:index="23" nillable="true" ma:displayName="Year" ma:decimals="0" ma:internalName="Year">
      <xsd:simpleType>
        <xsd:restriction base="dms:Number">
          <xsd:maxInclusive value="2100"/>
          <xsd:minInclusive value="1986"/>
        </xsd:restriction>
      </xsd:simpleType>
    </xsd:element>
    <xsd:element name="Project_x0020_ID" ma:index="24" nillable="true" ma:displayName="Project ID" ma:internalName="Project_x0020_ID">
      <xsd:simpleType>
        <xsd:restriction base="dms:Text">
          <xsd:maxLength value="255"/>
        </xsd:restriction>
      </xsd:simpleType>
    </xsd:element>
    <xsd:element name="Project_x0020_size_x0020__x0028_resources_x0029_" ma:index="25" nillable="true" ma:displayName="Project size (resources)" ma:decimals="0" ma:internalName="Project_x0020_size_x0020__x0028_resources_x0029_">
      <xsd:simpleType>
        <xsd:restriction base="dms:Number"/>
      </xsd:simpleType>
    </xsd:element>
    <xsd:element name="Comments" ma:index="26" nillable="true" ma:displayName="Comments" ma:internalName="Comments">
      <xsd:simpleType>
        <xsd:restriction base="dms:Note">
          <xsd:maxLength value="255"/>
        </xsd:restriction>
      </xsd:simpleType>
    </xsd:element>
    <xsd:element name="Methods_x0020_and_x0020_standards" ma:index="27" nillable="true" ma:displayName="Methods and standards" ma:internalName="Methods_x0020_and_x0020_standard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27178e8-9586-4f49-8e7b-77af9c2fb085"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27178e8-9586-4f49-8e7b-77af9c2fb085">CVD5QAC74SYH-2-13943</_dlc_DocId>
    <_dlc_DocIdUrl xmlns="727178e8-9586-4f49-8e7b-77af9c2fb085">
      <Url>https://share.gft.com/sites/Corporate-Marketing/_layouts/DocIdRedir.aspx?ID=CVD5QAC74SYH-2-13943</Url>
      <Description>CVD5QAC74SYH-2-13943</Description>
    </_dlc_DocIdUrl>
    <Functional_x0020_Area xmlns="e44e039f-c551-4112-981c-456f1b630ef1">Functional Area 1</Functional_x0020_Area>
    <Reference_x0020_Title xmlns="e44e039f-c551-4112-981c-456f1b630ef1" xsi:nil="true"/>
    <Area xmlns="e44e039f-c551-4112-981c-456f1b630ef1">Area 1</Area>
    <Project_x0020_size_x0020__x0028_resources_x0029_ xmlns="e44e039f-c551-4112-981c-456f1b630ef1" xsi:nil="true"/>
    <Comments xmlns="e44e039f-c551-4112-981c-456f1b630ef1" xsi:nil="true"/>
    <Business_x0020_Sector xmlns="e44e039f-c551-4112-981c-456f1b630ef1">Banking</Business_x0020_Sector>
    <Client_x0020_Category xmlns="e44e039f-c551-4112-981c-456f1b630ef1">Central</Client_x0020_Category>
    <Methods_x0020_and_x0020_standards xmlns="e44e039f-c551-4112-981c-456f1b630ef1" xsi:nil="true"/>
    <Responsible xmlns="e44e039f-c551-4112-981c-456f1b630ef1" xsi:nil="true"/>
    <Client_x0020_Name xmlns="e44e039f-c551-4112-981c-456f1b630ef1" xsi:nil="true"/>
    <Client_x0020_approval xmlns="e44e039f-c551-4112-981c-456f1b630ef1">No</Client_x0020_approval>
    <Plattform_x0020__x0026__x0020_tools xmlns="e44e039f-c551-4112-981c-456f1b630ef1" xsi:nil="true"/>
    <Project_x0020_ID xmlns="e44e039f-c551-4112-981c-456f1b630ef1" xsi:nil="true"/>
    <Description0 xmlns="e44e039f-c551-4112-981c-456f1b630ef1" xsi:nil="true"/>
    <Author_x0020__x002f__x0020_Contact xmlns="e44e039f-c551-4112-981c-456f1b630ef1">
      <UserInfo>
        <DisplayName/>
        <AccountId xsi:nil="true"/>
        <AccountType/>
      </UserInfo>
    </Author_x0020__x002f__x0020_Contact>
    <Client_x0020_Country xmlns="e44e039f-c551-4112-981c-456f1b630ef1">Germany</Client_x0020_Country>
    <Year xmlns="e44e039f-c551-4112-981c-456f1b630ef1"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4CA1130-EAC1-4116-82E4-DF5A51FE3A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4e039f-c551-4112-981c-456f1b630ef1"/>
    <ds:schemaRef ds:uri="727178e8-9586-4f49-8e7b-77af9c2fb0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17953E-6BB7-40C6-9A84-608D0A8D65EC}">
  <ds:schemaRefs>
    <ds:schemaRef ds:uri="http://schemas.microsoft.com/sharepoint/v3/contenttype/forms"/>
  </ds:schemaRefs>
</ds:datastoreItem>
</file>

<file path=customXml/itemProps3.xml><?xml version="1.0" encoding="utf-8"?>
<ds:datastoreItem xmlns:ds="http://schemas.openxmlformats.org/officeDocument/2006/customXml" ds:itemID="{7445AAF4-B73F-4E3A-B9D2-4DDAE0F1BE8A}">
  <ds:schemaRefs>
    <ds:schemaRef ds:uri="727178e8-9586-4f49-8e7b-77af9c2fb085"/>
    <ds:schemaRef ds:uri="http://schemas.microsoft.com/office/infopath/2007/PartnerControls"/>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e44e039f-c551-4112-981c-456f1b630ef1"/>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A6F3EA8F-EBA0-438A-80BD-6A96E2E1005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Students materials - 7 - Test automation with Jmeter</Template>
  <TotalTime>4650</TotalTime>
  <Words>931</Words>
  <Application>Microsoft Office PowerPoint</Application>
  <PresentationFormat>On-screen Show (16:9)</PresentationFormat>
  <Paragraphs>286</Paragraphs>
  <Slides>19</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Microsoft YaHei</vt:lpstr>
      <vt:lpstr>Arial</vt:lpstr>
      <vt:lpstr>Calibri</vt:lpstr>
      <vt:lpstr>Mangal</vt:lpstr>
      <vt:lpstr>Wingdings</vt:lpstr>
      <vt:lpstr>GFT_Master_Template</vt:lpstr>
      <vt:lpstr>think-cell Folie</vt:lpstr>
      <vt:lpstr>Usability Testing</vt:lpstr>
      <vt:lpstr>PowerPoint Presentation</vt:lpstr>
      <vt:lpstr>What is usability ?</vt:lpstr>
      <vt:lpstr>Why its so important?</vt:lpstr>
      <vt:lpstr>Common usability mistakes</vt:lpstr>
      <vt:lpstr>Common usability mistakes – real examples</vt:lpstr>
      <vt:lpstr>What is usability testing?</vt:lpstr>
      <vt:lpstr>When and how?</vt:lpstr>
      <vt:lpstr>Usability Engineering Lifecycle</vt:lpstr>
      <vt:lpstr>Advantages of Usability Testing</vt:lpstr>
      <vt:lpstr>Problems with Insufficient Usability</vt:lpstr>
      <vt:lpstr>Color Blindness Test</vt:lpstr>
      <vt:lpstr>Style guides</vt:lpstr>
      <vt:lpstr>Testing Techniques?</vt:lpstr>
      <vt:lpstr>Metrics</vt:lpstr>
      <vt:lpstr>Web Accesibility – how to check?</vt:lpstr>
      <vt:lpstr>What is it for?</vt:lpstr>
      <vt:lpstr>Excercise at home – become usability tester</vt:lpstr>
      <vt:lpstr>PowerPoint Presentation</vt:lpstr>
    </vt:vector>
  </TitlesOfParts>
  <Company>GFT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with Jmeter</dc:title>
  <dc:creator>Rafal Nikiel</dc:creator>
  <cp:lastModifiedBy>Urbaniak, Łukasz</cp:lastModifiedBy>
  <cp:revision>122</cp:revision>
  <dcterms:created xsi:type="dcterms:W3CDTF">2015-11-17T22:29:08Z</dcterms:created>
  <dcterms:modified xsi:type="dcterms:W3CDTF">2016-11-24T21:04:58Z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601cc075-5f61-4a97-89fb-fd38c2b87e4a</vt:lpwstr>
  </property>
  <property fmtid="{D5CDD505-2E9C-101B-9397-08002B2CF9AE}" pid="3" name="ContentTypeId">
    <vt:lpwstr>0x010100793B9935CA02AD4F90F0A0FD564FDD82</vt:lpwstr>
  </property>
</Properties>
</file>